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91" r:id="rId2"/>
    <p:sldId id="343" r:id="rId3"/>
    <p:sldId id="363" r:id="rId4"/>
    <p:sldId id="355" r:id="rId5"/>
    <p:sldId id="339" r:id="rId6"/>
    <p:sldId id="364" r:id="rId7"/>
    <p:sldId id="348" r:id="rId8"/>
    <p:sldId id="360" r:id="rId9"/>
    <p:sldId id="349" r:id="rId10"/>
    <p:sldId id="359" r:id="rId11"/>
    <p:sldId id="365" r:id="rId12"/>
    <p:sldId id="366" r:id="rId13"/>
    <p:sldId id="350" r:id="rId14"/>
    <p:sldId id="356" r:id="rId15"/>
    <p:sldId id="357" r:id="rId16"/>
    <p:sldId id="353" r:id="rId17"/>
    <p:sldId id="358" r:id="rId18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38" userDrawn="1">
          <p15:clr>
            <a:srgbClr val="A4A3A4"/>
          </p15:clr>
        </p15:guide>
        <p15:guide id="2" orient="horz" pos="391" userDrawn="1">
          <p15:clr>
            <a:srgbClr val="A4A3A4"/>
          </p15:clr>
        </p15:guide>
        <p15:guide id="3" pos="7242" userDrawn="1">
          <p15:clr>
            <a:srgbClr val="A4A3A4"/>
          </p15:clr>
        </p15:guide>
        <p15:guide id="4" orient="horz" pos="392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1C2C"/>
    <a:srgbClr val="003057"/>
    <a:srgbClr val="E08433"/>
    <a:srgbClr val="F5A800"/>
    <a:srgbClr val="00A0DF"/>
    <a:srgbClr val="063B29"/>
    <a:srgbClr val="D4FC93"/>
    <a:srgbClr val="2D35A0"/>
    <a:srgbClr val="F56B3A"/>
    <a:srgbClr val="91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llemlayou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88" autoAdjust="0"/>
    <p:restoredTop sz="77981" autoAdjust="0"/>
  </p:normalViewPr>
  <p:slideViewPr>
    <p:cSldViewPr snapToGrid="0">
      <p:cViewPr varScale="1">
        <p:scale>
          <a:sx n="159" d="100"/>
          <a:sy n="159" d="100"/>
        </p:scale>
        <p:origin x="354" y="138"/>
      </p:cViewPr>
      <p:guideLst>
        <p:guide pos="438"/>
        <p:guide orient="horz" pos="391"/>
        <p:guide pos="7242"/>
        <p:guide orient="horz" pos="392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rten Egedal" userId="3c378b5d-a4f7-4922-b7cd-e69882d1ea81" providerId="ADAL" clId="{C32B0BEA-070E-4117-92F3-DA929C3658B6}"/>
    <pc:docChg chg="modSld">
      <pc:chgData name="Morten Egedal" userId="3c378b5d-a4f7-4922-b7cd-e69882d1ea81" providerId="ADAL" clId="{C32B0BEA-070E-4117-92F3-DA929C3658B6}" dt="2026-06-19T08:33:47.863" v="0" actId="6549"/>
      <pc:docMkLst>
        <pc:docMk/>
      </pc:docMkLst>
      <pc:sldChg chg="modSp mod">
        <pc:chgData name="Morten Egedal" userId="3c378b5d-a4f7-4922-b7cd-e69882d1ea81" providerId="ADAL" clId="{C32B0BEA-070E-4117-92F3-DA929C3658B6}" dt="2026-06-19T08:33:47.863" v="0" actId="6549"/>
        <pc:sldMkLst>
          <pc:docMk/>
          <pc:sldMk cId="1477684109" sldId="358"/>
        </pc:sldMkLst>
        <pc:spChg chg="mod">
          <ac:chgData name="Morten Egedal" userId="3c378b5d-a4f7-4922-b7cd-e69882d1ea81" providerId="ADAL" clId="{C32B0BEA-070E-4117-92F3-DA929C3658B6}" dt="2026-06-19T08:33:47.863" v="0" actId="6549"/>
          <ac:spMkLst>
            <pc:docMk/>
            <pc:sldMk cId="1477684109" sldId="358"/>
            <ac:spMk id="5" creationId="{7DC54F77-697D-9864-2156-0FA15887AAD7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C49C22-DF40-4E7B-8BB2-B9AA978C8542}" type="doc">
      <dgm:prSet loTypeId="urn:microsoft.com/office/officeart/2008/layout/AccentedPicture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062A4F57-B893-481A-8605-D104D4ECE84E}">
      <dgm:prSet phldrT="[Tekst]" phldr="0"/>
      <dgm:spPr/>
      <dgm:t>
        <a:bodyPr/>
        <a:lstStyle/>
        <a:p>
          <a:r>
            <a:rPr lang="da-DK" dirty="0"/>
            <a:t>,</a:t>
          </a:r>
        </a:p>
      </dgm:t>
    </dgm:pt>
    <dgm:pt modelId="{81886FBB-35E0-4B1A-BE1B-483DBC895534}" type="sibTrans" cxnId="{D2095ABD-2361-4BED-BDB3-E7C174BC19A0}">
      <dgm:prSet/>
      <dgm:spPr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3000" r="-63000"/>
          </a:stretch>
        </a:blipFill>
      </dgm:spPr>
      <dgm:t>
        <a:bodyPr/>
        <a:lstStyle/>
        <a:p>
          <a:endParaRPr lang="da-DK"/>
        </a:p>
      </dgm:t>
    </dgm:pt>
    <dgm:pt modelId="{103DAF06-E5CD-4A86-A548-A52329B6B041}" type="parTrans" cxnId="{D2095ABD-2361-4BED-BDB3-E7C174BC19A0}">
      <dgm:prSet/>
      <dgm:spPr/>
      <dgm:t>
        <a:bodyPr/>
        <a:lstStyle/>
        <a:p>
          <a:endParaRPr lang="da-DK"/>
        </a:p>
      </dgm:t>
    </dgm:pt>
    <dgm:pt modelId="{A3563560-AFA5-441D-AA49-C207334A02D9}" type="pres">
      <dgm:prSet presAssocID="{35C49C22-DF40-4E7B-8BB2-B9AA978C8542}" presName="Name0" presStyleCnt="0">
        <dgm:presLayoutVars>
          <dgm:dir/>
        </dgm:presLayoutVars>
      </dgm:prSet>
      <dgm:spPr/>
    </dgm:pt>
    <dgm:pt modelId="{75DAFD9B-0A53-496D-9A9F-4D3E4BC2CA0F}" type="pres">
      <dgm:prSet presAssocID="{81886FBB-35E0-4B1A-BE1B-483DBC895534}" presName="picture_1" presStyleLbl="bgImgPlace1" presStyleIdx="0" presStyleCnt="1" custLinFactNeighborX="2427"/>
      <dgm:spPr/>
    </dgm:pt>
    <dgm:pt modelId="{2423E0BD-B2C3-4E8A-925D-57839E77D4B9}" type="pres">
      <dgm:prSet presAssocID="{062A4F57-B893-481A-8605-D104D4ECE84E}" presName="text_1" presStyleLbl="node1" presStyleIdx="0" presStyleCnt="0">
        <dgm:presLayoutVars>
          <dgm:bulletEnabled val="1"/>
        </dgm:presLayoutVars>
      </dgm:prSet>
      <dgm:spPr/>
    </dgm:pt>
    <dgm:pt modelId="{3940246D-2253-4D6F-B4A5-68D45D0C50A9}" type="pres">
      <dgm:prSet presAssocID="{35C49C22-DF40-4E7B-8BB2-B9AA978C8542}" presName="maxNode" presStyleCnt="0"/>
      <dgm:spPr/>
    </dgm:pt>
    <dgm:pt modelId="{712C2873-98FA-4EED-8AB5-D4930B829FA2}" type="pres">
      <dgm:prSet presAssocID="{35C49C22-DF40-4E7B-8BB2-B9AA978C8542}" presName="Name33" presStyleCnt="0"/>
      <dgm:spPr/>
    </dgm:pt>
  </dgm:ptLst>
  <dgm:cxnLst>
    <dgm:cxn modelId="{D0F6D72B-5978-4EA5-A1A8-50BDA1BBBC11}" type="presOf" srcId="{81886FBB-35E0-4B1A-BE1B-483DBC895534}" destId="{75DAFD9B-0A53-496D-9A9F-4D3E4BC2CA0F}" srcOrd="0" destOrd="0" presId="urn:microsoft.com/office/officeart/2008/layout/AccentedPicture"/>
    <dgm:cxn modelId="{32F12E4D-4C90-4A0F-BABC-59C30F11473A}" type="presOf" srcId="{35C49C22-DF40-4E7B-8BB2-B9AA978C8542}" destId="{A3563560-AFA5-441D-AA49-C207334A02D9}" srcOrd="0" destOrd="0" presId="urn:microsoft.com/office/officeart/2008/layout/AccentedPicture"/>
    <dgm:cxn modelId="{7602E183-BDF9-458C-ABCD-DFB654EBA004}" type="presOf" srcId="{062A4F57-B893-481A-8605-D104D4ECE84E}" destId="{2423E0BD-B2C3-4E8A-925D-57839E77D4B9}" srcOrd="0" destOrd="0" presId="urn:microsoft.com/office/officeart/2008/layout/AccentedPicture"/>
    <dgm:cxn modelId="{D2095ABD-2361-4BED-BDB3-E7C174BC19A0}" srcId="{35C49C22-DF40-4E7B-8BB2-B9AA978C8542}" destId="{062A4F57-B893-481A-8605-D104D4ECE84E}" srcOrd="0" destOrd="0" parTransId="{103DAF06-E5CD-4A86-A548-A52329B6B041}" sibTransId="{81886FBB-35E0-4B1A-BE1B-483DBC895534}"/>
    <dgm:cxn modelId="{049C2EFC-2F02-411B-B2DE-A07AD31F58C5}" type="presParOf" srcId="{A3563560-AFA5-441D-AA49-C207334A02D9}" destId="{75DAFD9B-0A53-496D-9A9F-4D3E4BC2CA0F}" srcOrd="0" destOrd="0" presId="urn:microsoft.com/office/officeart/2008/layout/AccentedPicture"/>
    <dgm:cxn modelId="{A13D6D73-8F6C-4D5F-AEFB-7386C388A88C}" type="presParOf" srcId="{A3563560-AFA5-441D-AA49-C207334A02D9}" destId="{2423E0BD-B2C3-4E8A-925D-57839E77D4B9}" srcOrd="1" destOrd="0" presId="urn:microsoft.com/office/officeart/2008/layout/AccentedPicture"/>
    <dgm:cxn modelId="{9532F215-22E5-40CD-82DE-7E871B019AEF}" type="presParOf" srcId="{A3563560-AFA5-441D-AA49-C207334A02D9}" destId="{3940246D-2253-4D6F-B4A5-68D45D0C50A9}" srcOrd="2" destOrd="0" presId="urn:microsoft.com/office/officeart/2008/layout/AccentedPicture"/>
    <dgm:cxn modelId="{D5735269-5647-4B68-8F70-3FC380C96BF3}" type="presParOf" srcId="{3940246D-2253-4D6F-B4A5-68D45D0C50A9}" destId="{712C2873-98FA-4EED-8AB5-D4930B829FA2}" srcOrd="0" destOrd="0" presId="urn:microsoft.com/office/officeart/2008/layout/AccentedPicture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5C49C22-DF40-4E7B-8BB2-B9AA978C8542}" type="doc">
      <dgm:prSet loTypeId="urn:microsoft.com/office/officeart/2008/layout/AccentedPicture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062A4F57-B893-481A-8605-D104D4ECE84E}">
      <dgm:prSet phldrT="[Tekst]" phldr="0"/>
      <dgm:spPr/>
      <dgm:t>
        <a:bodyPr/>
        <a:lstStyle/>
        <a:p>
          <a:r>
            <a:rPr lang="da-DK" dirty="0"/>
            <a:t>,</a:t>
          </a:r>
        </a:p>
      </dgm:t>
    </dgm:pt>
    <dgm:pt modelId="{81886FBB-35E0-4B1A-BE1B-483DBC895534}" type="sibTrans" cxnId="{D2095ABD-2361-4BED-BDB3-E7C174BC19A0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da-DK"/>
        </a:p>
      </dgm:t>
    </dgm:pt>
    <dgm:pt modelId="{103DAF06-E5CD-4A86-A548-A52329B6B041}" type="parTrans" cxnId="{D2095ABD-2361-4BED-BDB3-E7C174BC19A0}">
      <dgm:prSet/>
      <dgm:spPr/>
      <dgm:t>
        <a:bodyPr/>
        <a:lstStyle/>
        <a:p>
          <a:endParaRPr lang="da-DK"/>
        </a:p>
      </dgm:t>
    </dgm:pt>
    <dgm:pt modelId="{A3563560-AFA5-441D-AA49-C207334A02D9}" type="pres">
      <dgm:prSet presAssocID="{35C49C22-DF40-4E7B-8BB2-B9AA978C8542}" presName="Name0" presStyleCnt="0">
        <dgm:presLayoutVars>
          <dgm:dir/>
        </dgm:presLayoutVars>
      </dgm:prSet>
      <dgm:spPr/>
    </dgm:pt>
    <dgm:pt modelId="{75DAFD9B-0A53-496D-9A9F-4D3E4BC2CA0F}" type="pres">
      <dgm:prSet presAssocID="{81886FBB-35E0-4B1A-BE1B-483DBC895534}" presName="picture_1" presStyleLbl="bgImgPlace1" presStyleIdx="0" presStyleCnt="1"/>
      <dgm:spPr/>
    </dgm:pt>
    <dgm:pt modelId="{2423E0BD-B2C3-4E8A-925D-57839E77D4B9}" type="pres">
      <dgm:prSet presAssocID="{062A4F57-B893-481A-8605-D104D4ECE84E}" presName="text_1" presStyleLbl="node1" presStyleIdx="0" presStyleCnt="0">
        <dgm:presLayoutVars>
          <dgm:bulletEnabled val="1"/>
        </dgm:presLayoutVars>
      </dgm:prSet>
      <dgm:spPr/>
    </dgm:pt>
    <dgm:pt modelId="{3940246D-2253-4D6F-B4A5-68D45D0C50A9}" type="pres">
      <dgm:prSet presAssocID="{35C49C22-DF40-4E7B-8BB2-B9AA978C8542}" presName="maxNode" presStyleCnt="0"/>
      <dgm:spPr/>
    </dgm:pt>
    <dgm:pt modelId="{712C2873-98FA-4EED-8AB5-D4930B829FA2}" type="pres">
      <dgm:prSet presAssocID="{35C49C22-DF40-4E7B-8BB2-B9AA978C8542}" presName="Name33" presStyleCnt="0"/>
      <dgm:spPr/>
    </dgm:pt>
  </dgm:ptLst>
  <dgm:cxnLst>
    <dgm:cxn modelId="{D0F6D72B-5978-4EA5-A1A8-50BDA1BBBC11}" type="presOf" srcId="{81886FBB-35E0-4B1A-BE1B-483DBC895534}" destId="{75DAFD9B-0A53-496D-9A9F-4D3E4BC2CA0F}" srcOrd="0" destOrd="0" presId="urn:microsoft.com/office/officeart/2008/layout/AccentedPicture"/>
    <dgm:cxn modelId="{32F12E4D-4C90-4A0F-BABC-59C30F11473A}" type="presOf" srcId="{35C49C22-DF40-4E7B-8BB2-B9AA978C8542}" destId="{A3563560-AFA5-441D-AA49-C207334A02D9}" srcOrd="0" destOrd="0" presId="urn:microsoft.com/office/officeart/2008/layout/AccentedPicture"/>
    <dgm:cxn modelId="{7602E183-BDF9-458C-ABCD-DFB654EBA004}" type="presOf" srcId="{062A4F57-B893-481A-8605-D104D4ECE84E}" destId="{2423E0BD-B2C3-4E8A-925D-57839E77D4B9}" srcOrd="0" destOrd="0" presId="urn:microsoft.com/office/officeart/2008/layout/AccentedPicture"/>
    <dgm:cxn modelId="{D2095ABD-2361-4BED-BDB3-E7C174BC19A0}" srcId="{35C49C22-DF40-4E7B-8BB2-B9AA978C8542}" destId="{062A4F57-B893-481A-8605-D104D4ECE84E}" srcOrd="0" destOrd="0" parTransId="{103DAF06-E5CD-4A86-A548-A52329B6B041}" sibTransId="{81886FBB-35E0-4B1A-BE1B-483DBC895534}"/>
    <dgm:cxn modelId="{049C2EFC-2F02-411B-B2DE-A07AD31F58C5}" type="presParOf" srcId="{A3563560-AFA5-441D-AA49-C207334A02D9}" destId="{75DAFD9B-0A53-496D-9A9F-4D3E4BC2CA0F}" srcOrd="0" destOrd="0" presId="urn:microsoft.com/office/officeart/2008/layout/AccentedPicture"/>
    <dgm:cxn modelId="{A13D6D73-8F6C-4D5F-AEFB-7386C388A88C}" type="presParOf" srcId="{A3563560-AFA5-441D-AA49-C207334A02D9}" destId="{2423E0BD-B2C3-4E8A-925D-57839E77D4B9}" srcOrd="1" destOrd="0" presId="urn:microsoft.com/office/officeart/2008/layout/AccentedPicture"/>
    <dgm:cxn modelId="{9532F215-22E5-40CD-82DE-7E871B019AEF}" type="presParOf" srcId="{A3563560-AFA5-441D-AA49-C207334A02D9}" destId="{3940246D-2253-4D6F-B4A5-68D45D0C50A9}" srcOrd="2" destOrd="0" presId="urn:microsoft.com/office/officeart/2008/layout/AccentedPicture"/>
    <dgm:cxn modelId="{D5735269-5647-4B68-8F70-3FC380C96BF3}" type="presParOf" srcId="{3940246D-2253-4D6F-B4A5-68D45D0C50A9}" destId="{712C2873-98FA-4EED-8AB5-D4930B829FA2}" srcOrd="0" destOrd="0" presId="urn:microsoft.com/office/officeart/2008/layout/AccentedPicture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DAFD9B-0A53-496D-9A9F-4D3E4BC2CA0F}">
      <dsp:nvSpPr>
        <dsp:cNvPr id="0" name=""/>
        <dsp:cNvSpPr/>
      </dsp:nvSpPr>
      <dsp:spPr>
        <a:xfrm>
          <a:off x="602881" y="0"/>
          <a:ext cx="3720911" cy="4746061"/>
        </a:xfrm>
        <a:prstGeom prst="roundRect">
          <a:avLst/>
        </a:prstGeom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3000" r="-6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23E0BD-B2C3-4E8A-925D-57839E77D4B9}">
      <dsp:nvSpPr>
        <dsp:cNvPr id="0" name=""/>
        <dsp:cNvSpPr/>
      </dsp:nvSpPr>
      <dsp:spPr>
        <a:xfrm>
          <a:off x="661411" y="1898424"/>
          <a:ext cx="2865102" cy="284763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165100" rIns="165100" bIns="165100" numCol="1" spcCol="1270" anchor="b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6500" kern="1200" dirty="0"/>
            <a:t>,</a:t>
          </a:r>
        </a:p>
      </dsp:txBody>
      <dsp:txXfrm>
        <a:off x="661411" y="1898424"/>
        <a:ext cx="2865102" cy="28476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DAFD9B-0A53-496D-9A9F-4D3E4BC2CA0F}">
      <dsp:nvSpPr>
        <dsp:cNvPr id="0" name=""/>
        <dsp:cNvSpPr/>
      </dsp:nvSpPr>
      <dsp:spPr>
        <a:xfrm>
          <a:off x="512574" y="0"/>
          <a:ext cx="3720911" cy="4746061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23E0BD-B2C3-4E8A-925D-57839E77D4B9}">
      <dsp:nvSpPr>
        <dsp:cNvPr id="0" name=""/>
        <dsp:cNvSpPr/>
      </dsp:nvSpPr>
      <dsp:spPr>
        <a:xfrm>
          <a:off x="661411" y="1898424"/>
          <a:ext cx="2865102" cy="284763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165100" rIns="165100" bIns="165100" numCol="1" spcCol="1270" anchor="b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6500" kern="1200" dirty="0"/>
            <a:t>,</a:t>
          </a:r>
        </a:p>
      </dsp:txBody>
      <dsp:txXfrm>
        <a:off x="661411" y="1898424"/>
        <a:ext cx="2865102" cy="28476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7D32E3-34D4-4392-A6D2-A033F6C4B8F7}" type="datetimeFigureOut">
              <a:rPr lang="da-DK" smtClean="0"/>
              <a:t>19-06-2026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3013"/>
            <a:ext cx="59467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451" y="4776789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49689" y="9429750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451993-B5FD-49A6-9183-033D6D20CE3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18073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451993-B5FD-49A6-9183-033D6D20CE34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603937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451993-B5FD-49A6-9183-033D6D20CE34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949753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451993-B5FD-49A6-9183-033D6D20CE34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261928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451993-B5FD-49A6-9183-033D6D20CE34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712438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451993-B5FD-49A6-9183-033D6D20CE34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303549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451993-B5FD-49A6-9183-033D6D20CE34}" type="slidenum">
              <a:rPr lang="da-DK" smtClean="0"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398998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451993-B5FD-49A6-9183-033D6D20CE34}" type="slidenum">
              <a:rPr lang="da-DK" smtClean="0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131624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451993-B5FD-49A6-9183-033D6D20CE34}" type="slidenum">
              <a:rPr lang="da-DK" smtClean="0"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095553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451993-B5FD-49A6-9183-033D6D20CE34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18895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451993-B5FD-49A6-9183-033D6D20CE34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58202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451993-B5FD-49A6-9183-033D6D20CE34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115006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451993-B5FD-49A6-9183-033D6D20CE34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35184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451993-B5FD-49A6-9183-033D6D20CE34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782768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451993-B5FD-49A6-9183-033D6D20CE34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694028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451993-B5FD-49A6-9183-033D6D20CE34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64585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451993-B5FD-49A6-9183-033D6D20CE34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338410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451993-B5FD-49A6-9183-033D6D20CE34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98156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0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ladsholder til billede 7" descr="Et billede, der indeholder sky, udendørs, bygning, vej/gade">
            <a:extLst>
              <a:ext uri="{FF2B5EF4-FFF2-40B4-BE49-F238E27FC236}">
                <a16:creationId xmlns:a16="http://schemas.microsoft.com/office/drawing/2014/main" id="{E2246687-E930-D5F2-1E0C-09E26AAF0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8" r="8528"/>
          <a:stretch/>
        </p:blipFill>
        <p:spPr>
          <a:xfrm>
            <a:off x="4235617" y="0"/>
            <a:ext cx="7956384" cy="6858000"/>
          </a:xfrm>
          <a:prstGeom prst="rect">
            <a:avLst/>
          </a:prstGeom>
        </p:spPr>
      </p:pic>
      <p:sp>
        <p:nvSpPr>
          <p:cNvPr id="12" name="Rectangle: Diagonal Corners Rounded 1">
            <a:extLst>
              <a:ext uri="{FF2B5EF4-FFF2-40B4-BE49-F238E27FC236}">
                <a16:creationId xmlns:a16="http://schemas.microsoft.com/office/drawing/2014/main" id="{CC328364-3359-A6A4-F975-D554DD47A424}"/>
              </a:ext>
            </a:extLst>
          </p:cNvPr>
          <p:cNvSpPr/>
          <p:nvPr userDrawn="1"/>
        </p:nvSpPr>
        <p:spPr>
          <a:xfrm rot="16200000">
            <a:off x="11385130" y="-2162117"/>
            <a:ext cx="2823871" cy="4603934"/>
          </a:xfrm>
          <a:prstGeom prst="round2DiagRect">
            <a:avLst/>
          </a:prstGeom>
          <a:solidFill>
            <a:srgbClr val="00A0D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3" name="Rectangle: Diagonal Corners Rounded 2">
            <a:extLst>
              <a:ext uri="{FF2B5EF4-FFF2-40B4-BE49-F238E27FC236}">
                <a16:creationId xmlns:a16="http://schemas.microsoft.com/office/drawing/2014/main" id="{EE2BBD71-2F31-06D4-C29E-75E7F65708CD}"/>
              </a:ext>
            </a:extLst>
          </p:cNvPr>
          <p:cNvSpPr/>
          <p:nvPr userDrawn="1"/>
        </p:nvSpPr>
        <p:spPr>
          <a:xfrm rot="5400000">
            <a:off x="1553367" y="3345102"/>
            <a:ext cx="2078352" cy="6702113"/>
          </a:xfrm>
          <a:prstGeom prst="round2DiagRect">
            <a:avLst>
              <a:gd name="adj1" fmla="val 28682"/>
              <a:gd name="adj2" fmla="val 0"/>
            </a:avLst>
          </a:prstGeom>
          <a:solidFill>
            <a:srgbClr val="00A0D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DC87735F-7A73-5844-26ED-F42D4E1F4A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45696" y="2873808"/>
            <a:ext cx="5492820" cy="2229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z="5000" dirty="0" err="1">
                <a:latin typeface="Poppins ExtraBold" panose="00000900000000000000" pitchFamily="2" charset="0"/>
                <a:cs typeface="Poppins ExtraBold" panose="00000900000000000000" pitchFamily="2" charset="0"/>
              </a:rPr>
              <a:t>Høje</a:t>
            </a:r>
            <a:r>
              <a:rPr lang="en-US" sz="50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 </a:t>
            </a:r>
            <a:r>
              <a:rPr lang="en-US" sz="5000" dirty="0" err="1">
                <a:latin typeface="Poppins ExtraBold" panose="00000900000000000000" pitchFamily="2" charset="0"/>
                <a:cs typeface="Poppins ExtraBold" panose="00000900000000000000" pitchFamily="2" charset="0"/>
              </a:rPr>
              <a:t>Taastrup</a:t>
            </a:r>
            <a:r>
              <a:rPr lang="en-US" sz="50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 </a:t>
            </a:r>
            <a:r>
              <a:rPr lang="en-US" sz="5000" dirty="0" err="1">
                <a:latin typeface="Poppins ExtraBold" panose="00000900000000000000" pitchFamily="2" charset="0"/>
                <a:cs typeface="Poppins ExtraBold" panose="00000900000000000000" pitchFamily="2" charset="0"/>
              </a:rPr>
              <a:t>Fjernvarme</a:t>
            </a:r>
            <a:r>
              <a:rPr lang="en-US" sz="50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 </a:t>
            </a:r>
            <a:r>
              <a:rPr lang="en-US" sz="5000" dirty="0" err="1">
                <a:latin typeface="Poppins ExtraBold" panose="00000900000000000000" pitchFamily="2" charset="0"/>
                <a:cs typeface="Poppins ExtraBold" panose="00000900000000000000" pitchFamily="2" charset="0"/>
              </a:rPr>
              <a:t>a.m.b.a</a:t>
            </a:r>
            <a:endParaRPr lang="en-US" sz="5000" dirty="0"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30B796CB-6A69-A4A7-9E57-0671FDB8299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45695" y="2419586"/>
            <a:ext cx="4528410" cy="338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>
                <a:latin typeface="Poppins Medium" panose="00000600000000000000" pitchFamily="2" charset="0"/>
                <a:cs typeface="Poppins Medium" panose="00000600000000000000" pitchFamily="2" charset="0"/>
              </a:rPr>
              <a:t>Velkommen</a:t>
            </a:r>
            <a:r>
              <a:rPr lang="en-US" dirty="0"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n-US" dirty="0" err="1">
                <a:latin typeface="Poppins Medium" panose="00000600000000000000" pitchFamily="2" charset="0"/>
                <a:cs typeface="Poppins Medium" panose="00000600000000000000" pitchFamily="2" charset="0"/>
              </a:rPr>
              <a:t>til</a:t>
            </a:r>
            <a:endParaRPr lang="en-US" dirty="0"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4ADF0DD2-4796-DB13-49C5-B169ADDCF03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7615" y="686496"/>
            <a:ext cx="1709083" cy="86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3141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sside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60119DC8-220C-EC83-E5CB-A86CD97D5617}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 amt="5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18400" y="622370"/>
            <a:ext cx="5049642" cy="8880405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C99E828A-E27A-00DF-F3C8-948DF1B614CF}"/>
              </a:ext>
            </a:extLst>
          </p:cNvPr>
          <p:cNvSpPr/>
          <p:nvPr userDrawn="1"/>
        </p:nvSpPr>
        <p:spPr>
          <a:xfrm>
            <a:off x="1038212" y="3507757"/>
            <a:ext cx="518061" cy="518061"/>
          </a:xfrm>
          <a:prstGeom prst="ellipse">
            <a:avLst/>
          </a:prstGeom>
          <a:solidFill>
            <a:srgbClr val="00A0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620671F-0C18-73D8-4F61-9643D779DE2B}"/>
              </a:ext>
            </a:extLst>
          </p:cNvPr>
          <p:cNvSpPr/>
          <p:nvPr userDrawn="1"/>
        </p:nvSpPr>
        <p:spPr>
          <a:xfrm>
            <a:off x="1038212" y="4996823"/>
            <a:ext cx="518061" cy="518061"/>
          </a:xfrm>
          <a:prstGeom prst="ellipse">
            <a:avLst/>
          </a:prstGeom>
          <a:solidFill>
            <a:srgbClr val="E084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Google Shape;694;p47">
            <a:extLst>
              <a:ext uri="{FF2B5EF4-FFF2-40B4-BE49-F238E27FC236}">
                <a16:creationId xmlns:a16="http://schemas.microsoft.com/office/drawing/2014/main" id="{060249C8-082C-EA1F-D318-B368BD6621FF}"/>
              </a:ext>
            </a:extLst>
          </p:cNvPr>
          <p:cNvSpPr/>
          <p:nvPr userDrawn="1"/>
        </p:nvSpPr>
        <p:spPr>
          <a:xfrm>
            <a:off x="5755338" y="1811610"/>
            <a:ext cx="4777582" cy="2210826"/>
          </a:xfrm>
          <a:custGeom>
            <a:avLst/>
            <a:gdLst/>
            <a:ahLst/>
            <a:cxnLst/>
            <a:rect l="l" t="t" r="r" b="b"/>
            <a:pathLst>
              <a:path w="3148560" h="1985799" extrusionOk="0">
                <a:moveTo>
                  <a:pt x="3148561" y="0"/>
                </a:moveTo>
                <a:lnTo>
                  <a:pt x="2099040" y="1325034"/>
                </a:lnTo>
                <a:lnTo>
                  <a:pt x="1049520" y="661933"/>
                </a:lnTo>
                <a:lnTo>
                  <a:pt x="0" y="1985799"/>
                </a:lnTo>
              </a:path>
            </a:pathLst>
          </a:custGeom>
          <a:noFill/>
          <a:ln w="26250" cap="rnd" cmpd="sng">
            <a:solidFill>
              <a:schemeClr val="bg1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F74D48A7-FF62-7C8C-4FD2-F182F8771039}"/>
              </a:ext>
            </a:extLst>
          </p:cNvPr>
          <p:cNvSpPr/>
          <p:nvPr userDrawn="1"/>
        </p:nvSpPr>
        <p:spPr>
          <a:xfrm>
            <a:off x="5746101" y="3259667"/>
            <a:ext cx="397163" cy="2383385"/>
          </a:xfrm>
          <a:prstGeom prst="rect">
            <a:avLst/>
          </a:prstGeom>
          <a:solidFill>
            <a:srgbClr val="00A0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45A25E46-F2A0-8ABD-5721-47B5BF7EEDC8}"/>
              </a:ext>
            </a:extLst>
          </p:cNvPr>
          <p:cNvSpPr/>
          <p:nvPr userDrawn="1"/>
        </p:nvSpPr>
        <p:spPr>
          <a:xfrm>
            <a:off x="6193675" y="2604656"/>
            <a:ext cx="397163" cy="3038396"/>
          </a:xfrm>
          <a:prstGeom prst="rect">
            <a:avLst/>
          </a:prstGeom>
          <a:solidFill>
            <a:srgbClr val="E084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Google Shape;719;p47">
            <a:extLst>
              <a:ext uri="{FF2B5EF4-FFF2-40B4-BE49-F238E27FC236}">
                <a16:creationId xmlns:a16="http://schemas.microsoft.com/office/drawing/2014/main" id="{34B45B44-1DC3-22E5-DE21-131694E627B6}"/>
              </a:ext>
            </a:extLst>
          </p:cNvPr>
          <p:cNvSpPr txBox="1"/>
          <p:nvPr userDrawn="1"/>
        </p:nvSpPr>
        <p:spPr>
          <a:xfrm>
            <a:off x="5807963" y="5748052"/>
            <a:ext cx="723706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dk1"/>
                </a:solidFill>
                <a:latin typeface="Poppins" panose="00000500000000000000" pitchFamily="2" charset="0"/>
                <a:ea typeface="Open Sans"/>
                <a:cs typeface="Poppins" panose="00000500000000000000" pitchFamily="2" charset="0"/>
                <a:sym typeface="Open Sans"/>
              </a:rPr>
              <a:t>2020</a:t>
            </a:r>
            <a:endParaRPr sz="1000" dirty="0">
              <a:solidFill>
                <a:schemeClr val="dk1"/>
              </a:solidFill>
              <a:latin typeface="Poppins" panose="00000500000000000000" pitchFamily="2" charset="0"/>
              <a:ea typeface="Open Sans"/>
              <a:cs typeface="Poppins" panose="00000500000000000000" pitchFamily="2" charset="0"/>
              <a:sym typeface="Open Sans"/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4B99EAC1-DC08-0881-0CBA-48DCD42F6653}"/>
              </a:ext>
            </a:extLst>
          </p:cNvPr>
          <p:cNvSpPr/>
          <p:nvPr userDrawn="1"/>
        </p:nvSpPr>
        <p:spPr>
          <a:xfrm>
            <a:off x="7219301" y="2531533"/>
            <a:ext cx="397163" cy="3111519"/>
          </a:xfrm>
          <a:prstGeom prst="rect">
            <a:avLst/>
          </a:prstGeom>
          <a:solidFill>
            <a:srgbClr val="00A0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2FC2A764-21C0-B0C1-1DF6-33AABE608D20}"/>
              </a:ext>
            </a:extLst>
          </p:cNvPr>
          <p:cNvSpPr/>
          <p:nvPr userDrawn="1"/>
        </p:nvSpPr>
        <p:spPr>
          <a:xfrm>
            <a:off x="7666875" y="2192867"/>
            <a:ext cx="397163" cy="3450185"/>
          </a:xfrm>
          <a:prstGeom prst="rect">
            <a:avLst/>
          </a:prstGeom>
          <a:solidFill>
            <a:srgbClr val="E084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8" name="Google Shape;719;p47">
            <a:extLst>
              <a:ext uri="{FF2B5EF4-FFF2-40B4-BE49-F238E27FC236}">
                <a16:creationId xmlns:a16="http://schemas.microsoft.com/office/drawing/2014/main" id="{3E0DB827-C988-15A2-ABDE-E1F5D30CEC24}"/>
              </a:ext>
            </a:extLst>
          </p:cNvPr>
          <p:cNvSpPr txBox="1"/>
          <p:nvPr userDrawn="1"/>
        </p:nvSpPr>
        <p:spPr>
          <a:xfrm>
            <a:off x="7281163" y="5748052"/>
            <a:ext cx="723706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dk1"/>
                </a:solidFill>
                <a:latin typeface="Poppins" panose="00000500000000000000" pitchFamily="2" charset="0"/>
                <a:ea typeface="Open Sans"/>
                <a:cs typeface="Poppins" panose="00000500000000000000" pitchFamily="2" charset="0"/>
                <a:sym typeface="Open Sans"/>
              </a:rPr>
              <a:t>2021</a:t>
            </a:r>
            <a:endParaRPr sz="1000" dirty="0">
              <a:solidFill>
                <a:schemeClr val="dk1"/>
              </a:solidFill>
              <a:latin typeface="Poppins" panose="00000500000000000000" pitchFamily="2" charset="0"/>
              <a:ea typeface="Open Sans"/>
              <a:cs typeface="Poppins" panose="00000500000000000000" pitchFamily="2" charset="0"/>
              <a:sym typeface="Open Sans"/>
            </a:endParaRPr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FA71E43F-8E7F-CE5B-8A2B-9113EE0FB211}"/>
              </a:ext>
            </a:extLst>
          </p:cNvPr>
          <p:cNvSpPr/>
          <p:nvPr userDrawn="1"/>
        </p:nvSpPr>
        <p:spPr>
          <a:xfrm>
            <a:off x="8755022" y="3191934"/>
            <a:ext cx="397163" cy="2451118"/>
          </a:xfrm>
          <a:prstGeom prst="rect">
            <a:avLst/>
          </a:prstGeom>
          <a:solidFill>
            <a:srgbClr val="00A0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5071F9CC-23CF-4BAA-ED1B-2DEA851D0B44}"/>
              </a:ext>
            </a:extLst>
          </p:cNvPr>
          <p:cNvSpPr/>
          <p:nvPr userDrawn="1"/>
        </p:nvSpPr>
        <p:spPr>
          <a:xfrm>
            <a:off x="9202596" y="3513666"/>
            <a:ext cx="397163" cy="2129385"/>
          </a:xfrm>
          <a:prstGeom prst="rect">
            <a:avLst/>
          </a:prstGeom>
          <a:solidFill>
            <a:srgbClr val="E084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19" name="Google Shape;719;p47">
            <a:extLst>
              <a:ext uri="{FF2B5EF4-FFF2-40B4-BE49-F238E27FC236}">
                <a16:creationId xmlns:a16="http://schemas.microsoft.com/office/drawing/2014/main" id="{4182A95D-3BB5-F768-7C30-EBD3543F557C}"/>
              </a:ext>
            </a:extLst>
          </p:cNvPr>
          <p:cNvSpPr txBox="1"/>
          <p:nvPr userDrawn="1"/>
        </p:nvSpPr>
        <p:spPr>
          <a:xfrm>
            <a:off x="8816884" y="5748052"/>
            <a:ext cx="723706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dk1"/>
                </a:solidFill>
                <a:latin typeface="Poppins" panose="00000500000000000000" pitchFamily="2" charset="0"/>
                <a:ea typeface="Open Sans"/>
                <a:cs typeface="Poppins" panose="00000500000000000000" pitchFamily="2" charset="0"/>
                <a:sym typeface="Open Sans"/>
              </a:rPr>
              <a:t>2022</a:t>
            </a:r>
            <a:endParaRPr sz="1000" dirty="0">
              <a:solidFill>
                <a:schemeClr val="dk1"/>
              </a:solidFill>
              <a:latin typeface="Poppins" panose="00000500000000000000" pitchFamily="2" charset="0"/>
              <a:ea typeface="Open Sans"/>
              <a:cs typeface="Poppins" panose="00000500000000000000" pitchFamily="2" charset="0"/>
              <a:sym typeface="Open Sans"/>
            </a:endParaRPr>
          </a:p>
        </p:txBody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id="{F33E53B4-A930-BA7F-190B-5FC98DD0DA46}"/>
              </a:ext>
            </a:extLst>
          </p:cNvPr>
          <p:cNvSpPr/>
          <p:nvPr userDrawn="1"/>
        </p:nvSpPr>
        <p:spPr>
          <a:xfrm>
            <a:off x="10228222" y="1802374"/>
            <a:ext cx="397163" cy="3840679"/>
          </a:xfrm>
          <a:prstGeom prst="rect">
            <a:avLst/>
          </a:prstGeom>
          <a:solidFill>
            <a:srgbClr val="00A0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40518178-DD10-9939-E46A-44F67FC0E3FF}"/>
              </a:ext>
            </a:extLst>
          </p:cNvPr>
          <p:cNvSpPr/>
          <p:nvPr userDrawn="1"/>
        </p:nvSpPr>
        <p:spPr>
          <a:xfrm>
            <a:off x="10675796" y="2870200"/>
            <a:ext cx="397163" cy="2772852"/>
          </a:xfrm>
          <a:prstGeom prst="rect">
            <a:avLst/>
          </a:prstGeom>
          <a:solidFill>
            <a:srgbClr val="E084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2" name="Google Shape;719;p47">
            <a:extLst>
              <a:ext uri="{FF2B5EF4-FFF2-40B4-BE49-F238E27FC236}">
                <a16:creationId xmlns:a16="http://schemas.microsoft.com/office/drawing/2014/main" id="{A1AF22C4-14E0-704A-EE5F-D79FA633DECD}"/>
              </a:ext>
            </a:extLst>
          </p:cNvPr>
          <p:cNvSpPr txBox="1"/>
          <p:nvPr userDrawn="1"/>
        </p:nvSpPr>
        <p:spPr>
          <a:xfrm>
            <a:off x="10290084" y="5748052"/>
            <a:ext cx="723706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dk1"/>
                </a:solidFill>
                <a:latin typeface="Poppins" panose="00000500000000000000" pitchFamily="2" charset="0"/>
                <a:ea typeface="Open Sans"/>
                <a:cs typeface="Poppins" panose="00000500000000000000" pitchFamily="2" charset="0"/>
                <a:sym typeface="Open Sans"/>
              </a:rPr>
              <a:t>2023</a:t>
            </a:r>
            <a:endParaRPr sz="1000" dirty="0">
              <a:solidFill>
                <a:schemeClr val="dk1"/>
              </a:solidFill>
              <a:latin typeface="Poppins" panose="00000500000000000000" pitchFamily="2" charset="0"/>
              <a:ea typeface="Open Sans"/>
              <a:cs typeface="Poppins" panose="00000500000000000000" pitchFamily="2" charset="0"/>
              <a:sym typeface="Open Sans"/>
            </a:endParaRP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61F3516D-D5DB-DE21-A5F1-023BF7DFF70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829551" y="3398846"/>
            <a:ext cx="3531615" cy="338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z="16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Lorem ipsum dolor sit</a:t>
            </a:r>
            <a:endParaRPr lang="en-US" dirty="0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00E86FC4-FCCA-3FED-65D2-347A257104C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829551" y="3737401"/>
            <a:ext cx="3349172" cy="8331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lnSpc>
                <a:spcPts val="2400"/>
              </a:lnSpc>
            </a:pP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ewe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elitwi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Pellentesque</a:t>
            </a:r>
            <a:endParaRPr lang="en-ID" sz="1200" dirty="0">
              <a:latin typeface="Poppins" panose="00000500000000000000" pitchFamily="2" charset="0"/>
              <a:ea typeface="Open Sans" panose="020B0606030504020204" pitchFamily="34" charset="0"/>
              <a:cs typeface="Poppins" panose="00000500000000000000" pitchFamily="2" charset="0"/>
            </a:endParaRP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5A8DE225-3A26-0429-836D-EF756E9726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829551" y="4887912"/>
            <a:ext cx="3531615" cy="338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r>
              <a:rPr lang="en-US" sz="16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Lorem ipsum dolor sit</a:t>
            </a:r>
            <a:endParaRPr lang="en-US" dirty="0"/>
          </a:p>
        </p:txBody>
      </p:sp>
      <p:sp>
        <p:nvSpPr>
          <p:cNvPr id="26" name="Text Placeholder 32">
            <a:extLst>
              <a:ext uri="{FF2B5EF4-FFF2-40B4-BE49-F238E27FC236}">
                <a16:creationId xmlns:a16="http://schemas.microsoft.com/office/drawing/2014/main" id="{FAC4FEA4-F000-D2AC-627C-F86FBCA867B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829551" y="5226467"/>
            <a:ext cx="3349172" cy="8331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lnSpc>
                <a:spcPts val="2400"/>
              </a:lnSpc>
            </a:pP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ewe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elitwi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Pellentesque</a:t>
            </a:r>
            <a:endParaRPr lang="en-ID" sz="1200" dirty="0">
              <a:latin typeface="Poppins" panose="00000500000000000000" pitchFamily="2" charset="0"/>
              <a:ea typeface="Open Sans" panose="020B0606030504020204" pitchFamily="34" charset="0"/>
              <a:cs typeface="Poppins" panose="00000500000000000000" pitchFamily="2" charset="0"/>
            </a:endParaRP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69357FAB-6725-3934-E2B1-BEA0EDE3AD7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9187" y="686496"/>
            <a:ext cx="1709083" cy="865290"/>
          </a:xfrm>
          <a:prstGeom prst="rect">
            <a:avLst/>
          </a:prstGeom>
        </p:spPr>
      </p:pic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EA255195-38B0-C8B6-4BEA-9D4E4EA0ADAD}"/>
              </a:ext>
            </a:extLst>
          </p:cNvPr>
          <p:cNvSpPr txBox="1">
            <a:spLocks/>
          </p:cNvSpPr>
          <p:nvPr userDrawn="1"/>
        </p:nvSpPr>
        <p:spPr>
          <a:xfrm>
            <a:off x="846965" y="2045939"/>
            <a:ext cx="4391785" cy="144655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bg2">
                    <a:lumMod val="10000"/>
                  </a:schemeClr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rgbClr val="051C2C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Lorem ipsum dolor sit </a:t>
            </a:r>
            <a:r>
              <a:rPr lang="en-US" sz="3600" dirty="0" err="1">
                <a:solidFill>
                  <a:srgbClr val="051C2C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amet</a:t>
            </a:r>
            <a:endParaRPr lang="en-US" sz="3600" dirty="0">
              <a:solidFill>
                <a:srgbClr val="051C2C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65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sfortegn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B9D260A5-C589-12C1-FB69-5B47F2CCDC7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7" y="1011381"/>
            <a:ext cx="3941330" cy="6128327"/>
          </a:xfrm>
          <a:prstGeom prst="round2Diag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0509D927-161F-42E5-6FC0-D5200F7B0534}"/>
              </a:ext>
            </a:extLst>
          </p:cNvPr>
          <p:cNvSpPr/>
          <p:nvPr userDrawn="1"/>
        </p:nvSpPr>
        <p:spPr>
          <a:xfrm>
            <a:off x="3648364" y="0"/>
            <a:ext cx="11000324" cy="6858000"/>
          </a:xfrm>
          <a:prstGeom prst="round2DiagRect">
            <a:avLst/>
          </a:prstGeom>
          <a:solidFill>
            <a:srgbClr val="00305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A67C80E6-A470-0B60-09C6-728BFE0DF4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64934" y="1638083"/>
            <a:ext cx="6250866" cy="7694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en-US" dirty="0" err="1"/>
              <a:t>Indholdsfortegnelse</a:t>
            </a:r>
            <a:endParaRPr lang="en-US" dirty="0"/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D3E726C9-D74A-8867-6D2E-4F7FB175626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864934" y="2997186"/>
            <a:ext cx="3531615" cy="338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>
              <a:lnSpc>
                <a:spcPts val="2400"/>
              </a:lnSpc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endParaRPr lang="en-ID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77E7C5C-8A36-6BE5-8044-8A80106AC3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268577" y="2997185"/>
            <a:ext cx="444350" cy="33855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6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4E49B3D3-0E7C-98D0-4D04-8BB21A94DD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864934" y="3335740"/>
            <a:ext cx="3531615" cy="338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>
              <a:lnSpc>
                <a:spcPts val="2400"/>
              </a:lnSpc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endParaRPr lang="en-ID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B4900AF4-DFB3-4CC8-E765-2FA500E3BC1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268577" y="3335739"/>
            <a:ext cx="444350" cy="33855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6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F1F9015E-E24A-B608-3A0C-842C9AAD78F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861635" y="3677229"/>
            <a:ext cx="3531615" cy="338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>
              <a:lnSpc>
                <a:spcPts val="2400"/>
              </a:lnSpc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endParaRPr lang="en-ID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6D6E4E1C-CE10-759C-6A83-5E810A8DACB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265278" y="3677228"/>
            <a:ext cx="444350" cy="33855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6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58900ADD-31BD-DCC8-CAB0-BB1C4BDCED6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861635" y="4015783"/>
            <a:ext cx="3531615" cy="338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>
              <a:lnSpc>
                <a:spcPts val="2400"/>
              </a:lnSpc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endParaRPr lang="en-ID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4BD276EF-E192-74F2-2864-1E8934F3515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265278" y="4015782"/>
            <a:ext cx="444350" cy="33855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6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4C86CC08-FECB-7906-7D3D-4B4738EA978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61635" y="4354337"/>
            <a:ext cx="3531615" cy="338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>
              <a:lnSpc>
                <a:spcPts val="2400"/>
              </a:lnSpc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endParaRPr lang="en-ID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CA41D7E7-8994-FA16-CBB5-FC7FA2DA67F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265278" y="4354336"/>
            <a:ext cx="444350" cy="33855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6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026AF6AA-E0B8-4CC7-631A-AAC94D30140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858336" y="4695826"/>
            <a:ext cx="3531615" cy="338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>
              <a:lnSpc>
                <a:spcPts val="2400"/>
              </a:lnSpc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endParaRPr lang="en-ID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4D235F98-EDD5-FCC5-D6D3-4A00AD2B01B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261979" y="4695825"/>
            <a:ext cx="444350" cy="33855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6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6" name="Text Placeholder 9">
            <a:extLst>
              <a:ext uri="{FF2B5EF4-FFF2-40B4-BE49-F238E27FC236}">
                <a16:creationId xmlns:a16="http://schemas.microsoft.com/office/drawing/2014/main" id="{C16920F6-3A2D-27F1-03A3-07F71DCE69B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858336" y="5034380"/>
            <a:ext cx="3531615" cy="338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>
              <a:lnSpc>
                <a:spcPts val="2400"/>
              </a:lnSpc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endParaRPr lang="en-ID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9CDEB72B-7508-56CB-4AA2-B7FEA95D3B6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261979" y="5034379"/>
            <a:ext cx="444350" cy="33855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6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B866DF61-08BB-FD4A-2902-DE696965422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864934" y="5375867"/>
            <a:ext cx="3531615" cy="338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>
              <a:lnSpc>
                <a:spcPts val="2400"/>
              </a:lnSpc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endParaRPr lang="en-ID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0C77612D-2865-931D-2E3A-74004C2D30B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268577" y="5375866"/>
            <a:ext cx="444350" cy="33855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6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en-US" dirty="0"/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5358132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sside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fik 20">
            <a:extLst>
              <a:ext uri="{FF2B5EF4-FFF2-40B4-BE49-F238E27FC236}">
                <a16:creationId xmlns:a16="http://schemas.microsoft.com/office/drawing/2014/main" id="{4368B7EB-6B7C-B845-0E10-7C9FB7D83F07}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 amt="5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353861" y="1853937"/>
            <a:ext cx="3708276" cy="6521451"/>
          </a:xfrm>
          <a:prstGeom prst="rect">
            <a:avLst/>
          </a:prstGeom>
        </p:spPr>
      </p:pic>
      <p:pic>
        <p:nvPicPr>
          <p:cNvPr id="14" name="Pladsholder til billede 11" descr="Et billede, der indeholder græs, Luftfotografering, udendørs, luft">
            <a:extLst>
              <a:ext uri="{FF2B5EF4-FFF2-40B4-BE49-F238E27FC236}">
                <a16:creationId xmlns:a16="http://schemas.microsoft.com/office/drawing/2014/main" id="{CDE65447-D6D5-F1FC-594D-D04A34D99C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15" name="Rectangle: Diagonal Corners Rounded 8">
            <a:extLst>
              <a:ext uri="{FF2B5EF4-FFF2-40B4-BE49-F238E27FC236}">
                <a16:creationId xmlns:a16="http://schemas.microsoft.com/office/drawing/2014/main" id="{3C087000-5254-257B-A22A-0C3498E01874}"/>
              </a:ext>
            </a:extLst>
          </p:cNvPr>
          <p:cNvSpPr/>
          <p:nvPr userDrawn="1"/>
        </p:nvSpPr>
        <p:spPr>
          <a:xfrm flipH="1">
            <a:off x="-5551" y="0"/>
            <a:ext cx="6101546" cy="6858000"/>
          </a:xfrm>
          <a:custGeom>
            <a:avLst/>
            <a:gdLst>
              <a:gd name="connsiteX0" fmla="*/ 1918473 w 6096003"/>
              <a:gd name="connsiteY0" fmla="*/ 0 h 6858000"/>
              <a:gd name="connsiteX1" fmla="*/ 6096003 w 6096003"/>
              <a:gd name="connsiteY1" fmla="*/ 0 h 6858000"/>
              <a:gd name="connsiteX2" fmla="*/ 6096003 w 6096003"/>
              <a:gd name="connsiteY2" fmla="*/ 0 h 6858000"/>
              <a:gd name="connsiteX3" fmla="*/ 6096003 w 6096003"/>
              <a:gd name="connsiteY3" fmla="*/ 4939527 h 6858000"/>
              <a:gd name="connsiteX4" fmla="*/ 4177530 w 6096003"/>
              <a:gd name="connsiteY4" fmla="*/ 6858000 h 6858000"/>
              <a:gd name="connsiteX5" fmla="*/ 0 w 6096003"/>
              <a:gd name="connsiteY5" fmla="*/ 6858000 h 6858000"/>
              <a:gd name="connsiteX6" fmla="*/ 0 w 6096003"/>
              <a:gd name="connsiteY6" fmla="*/ 6858000 h 6858000"/>
              <a:gd name="connsiteX7" fmla="*/ 0 w 6096003"/>
              <a:gd name="connsiteY7" fmla="*/ 1918473 h 6858000"/>
              <a:gd name="connsiteX8" fmla="*/ 1918473 w 6096003"/>
              <a:gd name="connsiteY8" fmla="*/ 0 h 6858000"/>
              <a:gd name="connsiteX0" fmla="*/ 1918473 w 6572284"/>
              <a:gd name="connsiteY0" fmla="*/ 0 h 6858000"/>
              <a:gd name="connsiteX1" fmla="*/ 6096003 w 6572284"/>
              <a:gd name="connsiteY1" fmla="*/ 0 h 6858000"/>
              <a:gd name="connsiteX2" fmla="*/ 6096003 w 6572284"/>
              <a:gd name="connsiteY2" fmla="*/ 0 h 6858000"/>
              <a:gd name="connsiteX3" fmla="*/ 6096003 w 6572284"/>
              <a:gd name="connsiteY3" fmla="*/ 4939527 h 6858000"/>
              <a:gd name="connsiteX4" fmla="*/ 6103248 w 6572284"/>
              <a:gd name="connsiteY4" fmla="*/ 6853786 h 6858000"/>
              <a:gd name="connsiteX5" fmla="*/ 0 w 6572284"/>
              <a:gd name="connsiteY5" fmla="*/ 6858000 h 6858000"/>
              <a:gd name="connsiteX6" fmla="*/ 0 w 6572284"/>
              <a:gd name="connsiteY6" fmla="*/ 6858000 h 6858000"/>
              <a:gd name="connsiteX7" fmla="*/ 0 w 6572284"/>
              <a:gd name="connsiteY7" fmla="*/ 1918473 h 6858000"/>
              <a:gd name="connsiteX8" fmla="*/ 1918473 w 6572284"/>
              <a:gd name="connsiteY8" fmla="*/ 0 h 6858000"/>
              <a:gd name="connsiteX0" fmla="*/ 1918473 w 6103501"/>
              <a:gd name="connsiteY0" fmla="*/ 0 h 7242239"/>
              <a:gd name="connsiteX1" fmla="*/ 6096003 w 6103501"/>
              <a:gd name="connsiteY1" fmla="*/ 0 h 7242239"/>
              <a:gd name="connsiteX2" fmla="*/ 6096003 w 6103501"/>
              <a:gd name="connsiteY2" fmla="*/ 0 h 7242239"/>
              <a:gd name="connsiteX3" fmla="*/ 6096003 w 6103501"/>
              <a:gd name="connsiteY3" fmla="*/ 4939527 h 7242239"/>
              <a:gd name="connsiteX4" fmla="*/ 6103248 w 6103501"/>
              <a:gd name="connsiteY4" fmla="*/ 6853786 h 7242239"/>
              <a:gd name="connsiteX5" fmla="*/ 0 w 6103501"/>
              <a:gd name="connsiteY5" fmla="*/ 6858000 h 7242239"/>
              <a:gd name="connsiteX6" fmla="*/ 0 w 6103501"/>
              <a:gd name="connsiteY6" fmla="*/ 6858000 h 7242239"/>
              <a:gd name="connsiteX7" fmla="*/ 0 w 6103501"/>
              <a:gd name="connsiteY7" fmla="*/ 1918473 h 7242239"/>
              <a:gd name="connsiteX8" fmla="*/ 1918473 w 6103501"/>
              <a:gd name="connsiteY8" fmla="*/ 0 h 7242239"/>
              <a:gd name="connsiteX0" fmla="*/ 1918473 w 6643450"/>
              <a:gd name="connsiteY0" fmla="*/ 0 h 6858000"/>
              <a:gd name="connsiteX1" fmla="*/ 6096003 w 6643450"/>
              <a:gd name="connsiteY1" fmla="*/ 0 h 6858000"/>
              <a:gd name="connsiteX2" fmla="*/ 6096003 w 6643450"/>
              <a:gd name="connsiteY2" fmla="*/ 0 h 6858000"/>
              <a:gd name="connsiteX3" fmla="*/ 6096003 w 6643450"/>
              <a:gd name="connsiteY3" fmla="*/ 4939527 h 6858000"/>
              <a:gd name="connsiteX4" fmla="*/ 6103248 w 6643450"/>
              <a:gd name="connsiteY4" fmla="*/ 6853786 h 6858000"/>
              <a:gd name="connsiteX5" fmla="*/ 0 w 6643450"/>
              <a:gd name="connsiteY5" fmla="*/ 6858000 h 6858000"/>
              <a:gd name="connsiteX6" fmla="*/ 0 w 6643450"/>
              <a:gd name="connsiteY6" fmla="*/ 6858000 h 6858000"/>
              <a:gd name="connsiteX7" fmla="*/ 0 w 6643450"/>
              <a:gd name="connsiteY7" fmla="*/ 1918473 h 6858000"/>
              <a:gd name="connsiteX8" fmla="*/ 1918473 w 6643450"/>
              <a:gd name="connsiteY8" fmla="*/ 0 h 6858000"/>
              <a:gd name="connsiteX0" fmla="*/ 1918473 w 6098329"/>
              <a:gd name="connsiteY0" fmla="*/ 0 h 6858000"/>
              <a:gd name="connsiteX1" fmla="*/ 6096003 w 6098329"/>
              <a:gd name="connsiteY1" fmla="*/ 0 h 6858000"/>
              <a:gd name="connsiteX2" fmla="*/ 6096003 w 6098329"/>
              <a:gd name="connsiteY2" fmla="*/ 0 h 6858000"/>
              <a:gd name="connsiteX3" fmla="*/ 6096003 w 6098329"/>
              <a:gd name="connsiteY3" fmla="*/ 4939527 h 6858000"/>
              <a:gd name="connsiteX4" fmla="*/ 4982371 w 6098329"/>
              <a:gd name="connsiteY4" fmla="*/ 6858000 h 6858000"/>
              <a:gd name="connsiteX5" fmla="*/ 0 w 6098329"/>
              <a:gd name="connsiteY5" fmla="*/ 6858000 h 6858000"/>
              <a:gd name="connsiteX6" fmla="*/ 0 w 6098329"/>
              <a:gd name="connsiteY6" fmla="*/ 6858000 h 6858000"/>
              <a:gd name="connsiteX7" fmla="*/ 0 w 6098329"/>
              <a:gd name="connsiteY7" fmla="*/ 1918473 h 6858000"/>
              <a:gd name="connsiteX8" fmla="*/ 1918473 w 6098329"/>
              <a:gd name="connsiteY8" fmla="*/ 0 h 6858000"/>
              <a:gd name="connsiteX0" fmla="*/ 1918473 w 6100217"/>
              <a:gd name="connsiteY0" fmla="*/ 0 h 7341124"/>
              <a:gd name="connsiteX1" fmla="*/ 6096003 w 6100217"/>
              <a:gd name="connsiteY1" fmla="*/ 0 h 7341124"/>
              <a:gd name="connsiteX2" fmla="*/ 6096003 w 6100217"/>
              <a:gd name="connsiteY2" fmla="*/ 0 h 7341124"/>
              <a:gd name="connsiteX3" fmla="*/ 6100217 w 6100217"/>
              <a:gd name="connsiteY3" fmla="*/ 6873673 h 7341124"/>
              <a:gd name="connsiteX4" fmla="*/ 4982371 w 6100217"/>
              <a:gd name="connsiteY4" fmla="*/ 6858000 h 7341124"/>
              <a:gd name="connsiteX5" fmla="*/ 0 w 6100217"/>
              <a:gd name="connsiteY5" fmla="*/ 6858000 h 7341124"/>
              <a:gd name="connsiteX6" fmla="*/ 0 w 6100217"/>
              <a:gd name="connsiteY6" fmla="*/ 6858000 h 7341124"/>
              <a:gd name="connsiteX7" fmla="*/ 0 w 6100217"/>
              <a:gd name="connsiteY7" fmla="*/ 1918473 h 7341124"/>
              <a:gd name="connsiteX8" fmla="*/ 1918473 w 6100217"/>
              <a:gd name="connsiteY8" fmla="*/ 0 h 7341124"/>
              <a:gd name="connsiteX0" fmla="*/ 1918473 w 6101546"/>
              <a:gd name="connsiteY0" fmla="*/ 0 h 6873834"/>
              <a:gd name="connsiteX1" fmla="*/ 6096003 w 6101546"/>
              <a:gd name="connsiteY1" fmla="*/ 0 h 6873834"/>
              <a:gd name="connsiteX2" fmla="*/ 6096003 w 6101546"/>
              <a:gd name="connsiteY2" fmla="*/ 0 h 6873834"/>
              <a:gd name="connsiteX3" fmla="*/ 6100217 w 6101546"/>
              <a:gd name="connsiteY3" fmla="*/ 6873673 h 6873834"/>
              <a:gd name="connsiteX4" fmla="*/ 4982371 w 6101546"/>
              <a:gd name="connsiteY4" fmla="*/ 6858000 h 6873834"/>
              <a:gd name="connsiteX5" fmla="*/ 0 w 6101546"/>
              <a:gd name="connsiteY5" fmla="*/ 6858000 h 6873834"/>
              <a:gd name="connsiteX6" fmla="*/ 0 w 6101546"/>
              <a:gd name="connsiteY6" fmla="*/ 6858000 h 6873834"/>
              <a:gd name="connsiteX7" fmla="*/ 0 w 6101546"/>
              <a:gd name="connsiteY7" fmla="*/ 1918473 h 6873834"/>
              <a:gd name="connsiteX8" fmla="*/ 1918473 w 6101546"/>
              <a:gd name="connsiteY8" fmla="*/ 0 h 6873834"/>
              <a:gd name="connsiteX0" fmla="*/ 1918473 w 6101546"/>
              <a:gd name="connsiteY0" fmla="*/ 0 h 6858000"/>
              <a:gd name="connsiteX1" fmla="*/ 6096003 w 6101546"/>
              <a:gd name="connsiteY1" fmla="*/ 0 h 6858000"/>
              <a:gd name="connsiteX2" fmla="*/ 6096003 w 6101546"/>
              <a:gd name="connsiteY2" fmla="*/ 0 h 6858000"/>
              <a:gd name="connsiteX3" fmla="*/ 6100217 w 6101546"/>
              <a:gd name="connsiteY3" fmla="*/ 6844177 h 6858000"/>
              <a:gd name="connsiteX4" fmla="*/ 4982371 w 6101546"/>
              <a:gd name="connsiteY4" fmla="*/ 6858000 h 6858000"/>
              <a:gd name="connsiteX5" fmla="*/ 0 w 6101546"/>
              <a:gd name="connsiteY5" fmla="*/ 6858000 h 6858000"/>
              <a:gd name="connsiteX6" fmla="*/ 0 w 6101546"/>
              <a:gd name="connsiteY6" fmla="*/ 6858000 h 6858000"/>
              <a:gd name="connsiteX7" fmla="*/ 0 w 6101546"/>
              <a:gd name="connsiteY7" fmla="*/ 1918473 h 6858000"/>
              <a:gd name="connsiteX8" fmla="*/ 1918473 w 6101546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1546" h="6858000">
                <a:moveTo>
                  <a:pt x="1918473" y="0"/>
                </a:moveTo>
                <a:lnTo>
                  <a:pt x="6096003" y="0"/>
                </a:lnTo>
                <a:lnTo>
                  <a:pt x="6096003" y="0"/>
                </a:lnTo>
                <a:cubicBezTo>
                  <a:pt x="6097408" y="2291224"/>
                  <a:pt x="6104431" y="6842304"/>
                  <a:pt x="6100217" y="6844177"/>
                </a:cubicBezTo>
                <a:cubicBezTo>
                  <a:pt x="6096003" y="6846050"/>
                  <a:pt x="5999074" y="6855696"/>
                  <a:pt x="4982371" y="6858000"/>
                </a:cubicBezTo>
                <a:lnTo>
                  <a:pt x="0" y="6858000"/>
                </a:lnTo>
                <a:lnTo>
                  <a:pt x="0" y="6858000"/>
                </a:lnTo>
                <a:lnTo>
                  <a:pt x="0" y="1918473"/>
                </a:lnTo>
                <a:cubicBezTo>
                  <a:pt x="0" y="858930"/>
                  <a:pt x="858930" y="0"/>
                  <a:pt x="1918473" y="0"/>
                </a:cubicBezTo>
                <a:close/>
              </a:path>
            </a:pathLst>
          </a:custGeom>
          <a:solidFill>
            <a:srgbClr val="00305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6" name="Rectangle: Diagonal Corners Rounded 9">
            <a:extLst>
              <a:ext uri="{FF2B5EF4-FFF2-40B4-BE49-F238E27FC236}">
                <a16:creationId xmlns:a16="http://schemas.microsoft.com/office/drawing/2014/main" id="{360B4BEB-5A59-5483-1CB4-7ED402DA9C72}"/>
              </a:ext>
            </a:extLst>
          </p:cNvPr>
          <p:cNvSpPr/>
          <p:nvPr userDrawn="1"/>
        </p:nvSpPr>
        <p:spPr>
          <a:xfrm rot="16200000">
            <a:off x="3548088" y="2455620"/>
            <a:ext cx="1853936" cy="6950823"/>
          </a:xfrm>
          <a:prstGeom prst="round2DiagRect">
            <a:avLst/>
          </a:prstGeom>
          <a:solidFill>
            <a:srgbClr val="00A0D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89A63DB4-2517-AB63-2C61-B067E3A4EA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60264" y="2042399"/>
            <a:ext cx="4495017" cy="11736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sz="36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36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endParaRPr lang="en-US" sz="3600" b="0" dirty="0"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16BCDE5-AE57-70B8-8094-EE4709BBE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620520" y="5566313"/>
            <a:ext cx="5689600" cy="8631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algn="l">
              <a:lnSpc>
                <a:spcPct val="150000"/>
              </a:lnSpc>
            </a:pPr>
            <a:r>
              <a:rPr lang="en-US" sz="1400" b="0" dirty="0">
                <a:solidFill>
                  <a:schemeClr val="bg1"/>
                </a:solidFill>
                <a:latin typeface="Poppins SemiBold" panose="00000700000000000000" pitchFamily="2" charset="0"/>
                <a:ea typeface="Open Sans" panose="020B0606030504020204" pitchFamily="34" charset="0"/>
                <a:cs typeface="Poppins SemiBold" panose="00000700000000000000" pitchFamily="2" charset="0"/>
              </a:rPr>
              <a:t>Lorem ipsum dolor sit </a:t>
            </a:r>
            <a:r>
              <a:rPr lang="en-US" sz="1400" b="0" dirty="0" err="1">
                <a:solidFill>
                  <a:schemeClr val="bg1"/>
                </a:solidFill>
                <a:latin typeface="Poppins SemiBold" panose="00000700000000000000" pitchFamily="2" charset="0"/>
                <a:ea typeface="Open Sans" panose="020B0606030504020204" pitchFamily="34" charset="0"/>
                <a:cs typeface="Poppins SemiBold" panose="00000700000000000000" pitchFamily="2" charset="0"/>
              </a:rPr>
              <a:t>amet</a:t>
            </a:r>
            <a:r>
              <a:rPr lang="en-US" sz="1400" b="0" dirty="0">
                <a:solidFill>
                  <a:schemeClr val="bg1"/>
                </a:solidFill>
                <a:latin typeface="Poppins SemiBold" panose="00000700000000000000" pitchFamily="2" charset="0"/>
                <a:ea typeface="Open Sans" panose="020B0606030504020204" pitchFamily="34" charset="0"/>
                <a:cs typeface="Poppins SemiBold" panose="00000700000000000000" pitchFamily="2" charset="0"/>
              </a:rPr>
              <a:t>, </a:t>
            </a:r>
            <a:r>
              <a:rPr lang="en-US" sz="1400" b="0" dirty="0" err="1">
                <a:solidFill>
                  <a:schemeClr val="bg1"/>
                </a:solidFill>
                <a:latin typeface="Poppins SemiBold" panose="00000700000000000000" pitchFamily="2" charset="0"/>
                <a:ea typeface="Open Sans" panose="020B0606030504020204" pitchFamily="34" charset="0"/>
                <a:cs typeface="Poppins SemiBold" panose="00000700000000000000" pitchFamily="2" charset="0"/>
              </a:rPr>
              <a:t>consectetur</a:t>
            </a:r>
            <a:r>
              <a:rPr lang="en-US" sz="1400" b="0" dirty="0">
                <a:solidFill>
                  <a:schemeClr val="bg1"/>
                </a:solidFill>
                <a:latin typeface="Poppins SemiBold" panose="00000700000000000000" pitchFamily="2" charset="0"/>
                <a:ea typeface="Open Sans" panose="020B0606030504020204" pitchFamily="34" charset="0"/>
                <a:cs typeface="Poppins SemiBold" panose="00000700000000000000" pitchFamily="2" charset="0"/>
              </a:rPr>
              <a:t> </a:t>
            </a:r>
            <a:r>
              <a:rPr lang="en-US" sz="1400" b="0" dirty="0" err="1">
                <a:solidFill>
                  <a:schemeClr val="bg1"/>
                </a:solidFill>
                <a:latin typeface="Poppins SemiBold" panose="00000700000000000000" pitchFamily="2" charset="0"/>
                <a:ea typeface="Open Sans" panose="020B0606030504020204" pitchFamily="34" charset="0"/>
                <a:cs typeface="Poppins SemiBold" panose="00000700000000000000" pitchFamily="2" charset="0"/>
              </a:rPr>
              <a:t>adipiscing</a:t>
            </a:r>
            <a:r>
              <a:rPr lang="en-US" sz="1400" b="0" dirty="0">
                <a:solidFill>
                  <a:schemeClr val="bg1"/>
                </a:solidFill>
                <a:latin typeface="Poppins SemiBold" panose="00000700000000000000" pitchFamily="2" charset="0"/>
                <a:ea typeface="Open Sans" panose="020B0606030504020204" pitchFamily="34" charset="0"/>
                <a:cs typeface="Poppins SemiBold" panose="00000700000000000000" pitchFamily="2" charset="0"/>
              </a:rPr>
              <a:t> </a:t>
            </a:r>
            <a:r>
              <a:rPr lang="en-US" sz="1400" b="0" dirty="0" err="1">
                <a:solidFill>
                  <a:schemeClr val="bg1"/>
                </a:solidFill>
                <a:latin typeface="Poppins SemiBold" panose="00000700000000000000" pitchFamily="2" charset="0"/>
                <a:ea typeface="Open Sans" panose="020B0606030504020204" pitchFamily="34" charset="0"/>
                <a:cs typeface="Poppins SemiBold" panose="00000700000000000000" pitchFamily="2" charset="0"/>
              </a:rPr>
              <a:t>elitwi</a:t>
            </a:r>
            <a:r>
              <a:rPr lang="en-US" sz="1400" b="0" dirty="0">
                <a:solidFill>
                  <a:schemeClr val="bg1"/>
                </a:solidFill>
                <a:latin typeface="Poppins SemiBold" panose="00000700000000000000" pitchFamily="2" charset="0"/>
                <a:ea typeface="Open Sans" panose="020B0606030504020204" pitchFamily="34" charset="0"/>
                <a:cs typeface="Poppins SemiBold" panose="00000700000000000000" pitchFamily="2" charset="0"/>
              </a:rPr>
              <a:t> </a:t>
            </a:r>
            <a:r>
              <a:rPr lang="en-US" sz="1400" b="0" dirty="0" err="1">
                <a:solidFill>
                  <a:schemeClr val="bg1"/>
                </a:solidFill>
                <a:latin typeface="Poppins SemiBold" panose="00000700000000000000" pitchFamily="2" charset="0"/>
                <a:ea typeface="Open Sans" panose="020B0606030504020204" pitchFamily="34" charset="0"/>
                <a:cs typeface="Poppins SemiBold" panose="00000700000000000000" pitchFamily="2" charset="0"/>
              </a:rPr>
              <a:t>Pellentesque</a:t>
            </a:r>
            <a:r>
              <a:rPr lang="en-US" sz="1400" b="0" dirty="0">
                <a:solidFill>
                  <a:schemeClr val="bg1"/>
                </a:solidFill>
                <a:latin typeface="Poppins SemiBold" panose="00000700000000000000" pitchFamily="2" charset="0"/>
                <a:ea typeface="Open Sans" panose="020B0606030504020204" pitchFamily="34" charset="0"/>
                <a:cs typeface="Poppins SemiBold" panose="00000700000000000000" pitchFamily="2" charset="0"/>
              </a:rPr>
              <a:t> </a:t>
            </a:r>
            <a:r>
              <a:rPr lang="en-US" sz="1400" b="0" dirty="0" err="1">
                <a:solidFill>
                  <a:schemeClr val="bg1"/>
                </a:solidFill>
                <a:latin typeface="Poppins SemiBold" panose="00000700000000000000" pitchFamily="2" charset="0"/>
                <a:ea typeface="Open Sans" panose="020B0606030504020204" pitchFamily="34" charset="0"/>
                <a:cs typeface="Poppins SemiBold" panose="00000700000000000000" pitchFamily="2" charset="0"/>
              </a:rPr>
              <a:t>scelerisque</a:t>
            </a:r>
            <a:r>
              <a:rPr lang="en-US" sz="1400" b="0" dirty="0">
                <a:solidFill>
                  <a:schemeClr val="bg1"/>
                </a:solidFill>
                <a:latin typeface="Poppins SemiBold" panose="00000700000000000000" pitchFamily="2" charset="0"/>
                <a:ea typeface="Open Sans" panose="020B0606030504020204" pitchFamily="34" charset="0"/>
                <a:cs typeface="Poppins SemiBold" panose="00000700000000000000" pitchFamily="2" charset="0"/>
              </a:rPr>
              <a:t> </a:t>
            </a:r>
            <a:r>
              <a:rPr lang="en-US" sz="1400" b="0" dirty="0" err="1">
                <a:solidFill>
                  <a:schemeClr val="bg1"/>
                </a:solidFill>
                <a:latin typeface="Poppins SemiBold" panose="00000700000000000000" pitchFamily="2" charset="0"/>
                <a:ea typeface="Open Sans" panose="020B0606030504020204" pitchFamily="34" charset="0"/>
                <a:cs typeface="Poppins SemiBold" panose="00000700000000000000" pitchFamily="2" charset="0"/>
              </a:rPr>
              <a:t>wil</a:t>
            </a:r>
            <a:r>
              <a:rPr lang="en-US" sz="1400" b="0" dirty="0">
                <a:solidFill>
                  <a:schemeClr val="bg1"/>
                </a:solidFill>
                <a:latin typeface="Poppins SemiBold" panose="00000700000000000000" pitchFamily="2" charset="0"/>
                <a:ea typeface="Open Sans" panose="020B0606030504020204" pitchFamily="34" charset="0"/>
                <a:cs typeface="Poppins SemiBold" panose="00000700000000000000" pitchFamily="2" charset="0"/>
              </a:rPr>
              <a:t> sit </a:t>
            </a:r>
            <a:r>
              <a:rPr lang="en-US" sz="1400" b="0" dirty="0" err="1">
                <a:solidFill>
                  <a:schemeClr val="bg1"/>
                </a:solidFill>
                <a:latin typeface="Poppins SemiBold" panose="00000700000000000000" pitchFamily="2" charset="0"/>
                <a:ea typeface="Open Sans" panose="020B0606030504020204" pitchFamily="34" charset="0"/>
                <a:cs typeface="Poppins SemiBold" panose="00000700000000000000" pitchFamily="2" charset="0"/>
              </a:rPr>
              <a:t>amet</a:t>
            </a:r>
            <a:r>
              <a:rPr lang="en-US" sz="1400" b="0" dirty="0">
                <a:solidFill>
                  <a:schemeClr val="bg1"/>
                </a:solidFill>
                <a:latin typeface="Poppins SemiBold" panose="00000700000000000000" pitchFamily="2" charset="0"/>
                <a:ea typeface="Open Sans" panose="020B0606030504020204" pitchFamily="34" charset="0"/>
                <a:cs typeface="Poppins SemiBold" panose="00000700000000000000" pitchFamily="2" charset="0"/>
              </a:rPr>
              <a:t>, </a:t>
            </a:r>
            <a:r>
              <a:rPr lang="en-US" sz="1400" b="0" dirty="0" err="1">
                <a:solidFill>
                  <a:schemeClr val="bg1"/>
                </a:solidFill>
                <a:latin typeface="Poppins SemiBold" panose="00000700000000000000" pitchFamily="2" charset="0"/>
                <a:ea typeface="Open Sans" panose="020B0606030504020204" pitchFamily="34" charset="0"/>
                <a:cs typeface="Poppins SemiBold" panose="00000700000000000000" pitchFamily="2" charset="0"/>
              </a:rPr>
              <a:t>consect</a:t>
            </a:r>
            <a:r>
              <a:rPr lang="en-US" sz="1400" b="0" dirty="0">
                <a:solidFill>
                  <a:schemeClr val="bg1"/>
                </a:solidFill>
                <a:latin typeface="Poppins SemiBold" panose="00000700000000000000" pitchFamily="2" charset="0"/>
                <a:ea typeface="Open Sans" panose="020B0606030504020204" pitchFamily="34" charset="0"/>
                <a:cs typeface="Poppins SemiBold" panose="00000700000000000000" pitchFamily="2" charset="0"/>
              </a:rPr>
              <a:t> </a:t>
            </a:r>
            <a:r>
              <a:rPr lang="en-US" sz="1400" b="0" dirty="0" err="1">
                <a:solidFill>
                  <a:schemeClr val="bg1"/>
                </a:solidFill>
                <a:latin typeface="Poppins SemiBold" panose="00000700000000000000" pitchFamily="2" charset="0"/>
                <a:ea typeface="Open Sans" panose="020B0606030504020204" pitchFamily="34" charset="0"/>
                <a:cs typeface="Poppins SemiBold" panose="00000700000000000000" pitchFamily="2" charset="0"/>
              </a:rPr>
              <a:t>adipiscing</a:t>
            </a:r>
            <a:endParaRPr lang="en-ID" sz="1400" b="0" dirty="0">
              <a:solidFill>
                <a:schemeClr val="bg1"/>
              </a:solidFill>
              <a:latin typeface="Poppins SemiBold" panose="00000700000000000000" pitchFamily="2" charset="0"/>
              <a:ea typeface="Open Sans" panose="020B0606030504020204" pitchFamily="34" charset="0"/>
              <a:cs typeface="Poppins SemiBold" panose="00000700000000000000" pitchFamily="2" charset="0"/>
            </a:endParaRP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53FF8E86-6420-E84B-1749-0C27DE39924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68926" y="3119855"/>
            <a:ext cx="4310453" cy="11736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elit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Pellentesque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scelerisque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wil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adipiscin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ipsum dolor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elit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eoreor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Pellentesque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scelerisque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wil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.</a:t>
            </a:r>
            <a:endParaRPr lang="en-ID" sz="1200" dirty="0">
              <a:latin typeface="Poppins" panose="00000500000000000000" pitchFamily="2" charset="0"/>
              <a:ea typeface="Open Sans" panose="020B0606030504020204" pitchFamily="34" charset="0"/>
              <a:cs typeface="Poppins" panose="00000500000000000000" pitchFamily="2" charset="0"/>
            </a:endParaRP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C418DA21-EB23-EB1F-8D31-03985072EB3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7615" y="686496"/>
            <a:ext cx="1709083" cy="86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242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ss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7D42090A-7709-0889-7BAF-1BE3F907FD8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80446" y="1040034"/>
            <a:ext cx="3938918" cy="4777934"/>
          </a:xfrm>
          <a:prstGeom prst="round2Diag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88B75C7D-BD59-134E-70F0-29CFC934EF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5973" y="2043929"/>
            <a:ext cx="4539104" cy="13014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3057"/>
                </a:solidFill>
              </a:defRPr>
            </a:lvl1pPr>
          </a:lstStyle>
          <a:p>
            <a:r>
              <a:rPr lang="en-US" sz="3600" dirty="0">
                <a:solidFill>
                  <a:srgbClr val="051C2C"/>
                </a:solidFill>
                <a:latin typeface="Poppins ExtraBold" panose="00000900000000000000" pitchFamily="2" charset="0"/>
                <a:ea typeface="Open Sans" panose="020B0606030504020204" pitchFamily="34" charset="0"/>
                <a:cs typeface="Poppins ExtraBold" panose="00000900000000000000" pitchFamily="2" charset="0"/>
              </a:rPr>
              <a:t>Lorem ipsum dolor sit </a:t>
            </a:r>
            <a:r>
              <a:rPr lang="en-US" sz="3600" dirty="0" err="1">
                <a:solidFill>
                  <a:srgbClr val="051C2C"/>
                </a:solidFill>
                <a:latin typeface="Poppins ExtraBold" panose="00000900000000000000" pitchFamily="2" charset="0"/>
                <a:ea typeface="Open Sans" panose="020B0606030504020204" pitchFamily="34" charset="0"/>
                <a:cs typeface="Poppins ExtraBold" panose="00000900000000000000" pitchFamily="2" charset="0"/>
              </a:rPr>
              <a:t>amet</a:t>
            </a:r>
            <a:endParaRPr lang="en-US" sz="3600" dirty="0">
              <a:solidFill>
                <a:srgbClr val="051C2C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C7937A13-3EE6-CD52-7AF0-54575E94DD1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5973" y="3544848"/>
            <a:ext cx="3531615" cy="338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z="1600" dirty="0">
                <a:solidFill>
                  <a:srgbClr val="051C2C"/>
                </a:solidFill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051C2C"/>
                </a:solidFill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endParaRPr lang="en-US" dirty="0">
              <a:solidFill>
                <a:srgbClr val="051C2C"/>
              </a:solidFill>
            </a:endParaRP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97998C94-66C4-FD6E-BD74-8C8E01E221F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5973" y="3854575"/>
            <a:ext cx="4635624" cy="10152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lnSpc>
                <a:spcPct val="150000"/>
              </a:lnSpc>
            </a:pP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elitwi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Pellentesque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scelerisque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wil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adipiscing</a:t>
            </a:r>
            <a:endParaRPr lang="en-ID" sz="1200" dirty="0">
              <a:latin typeface="Poppins" panose="00000500000000000000" pitchFamily="2" charset="0"/>
              <a:ea typeface="Open Sans" panose="020B0606030504020204" pitchFamily="34" charset="0"/>
              <a:cs typeface="Poppins" panose="00000500000000000000" pitchFamily="2" charset="0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F5E2300-E308-75CA-D607-AE2F8D1694A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55973" y="4869823"/>
            <a:ext cx="3531615" cy="338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z="1600" dirty="0">
                <a:solidFill>
                  <a:srgbClr val="051C2C"/>
                </a:solidFill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051C2C"/>
                </a:solidFill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endParaRPr lang="en-US" dirty="0">
              <a:solidFill>
                <a:srgbClr val="051C2C"/>
              </a:solidFill>
            </a:endParaRP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D3F0F1DC-0FEF-63A7-EBAA-5D4A0AD83C8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55973" y="5179550"/>
            <a:ext cx="4818504" cy="8331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lnSpc>
                <a:spcPct val="150000"/>
              </a:lnSpc>
            </a:pP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elitwi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Pellentesque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scelerisque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wil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adipiscing</a:t>
            </a:r>
            <a:endParaRPr lang="en-US" sz="12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2827227C-28EA-870D-1F94-6C70DA596E6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67615" y="686496"/>
            <a:ext cx="1709083" cy="86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698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sside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54BFDA38-7B2F-9644-283C-68BA3386CE7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5999" y="953629"/>
            <a:ext cx="2672615" cy="2417619"/>
          </a:xfrm>
          <a:prstGeom prst="round2Diag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AE1A72D9-FCF8-1BAE-C8D1-CCAAA62040D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flipH="1">
            <a:off x="6095998" y="3494699"/>
            <a:ext cx="2672615" cy="2417619"/>
          </a:xfrm>
          <a:prstGeom prst="round2Diag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21" name="Text Placeholder 1">
            <a:extLst>
              <a:ext uri="{FF2B5EF4-FFF2-40B4-BE49-F238E27FC236}">
                <a16:creationId xmlns:a16="http://schemas.microsoft.com/office/drawing/2014/main" id="{DED33BFF-B04A-1242-DEFA-9FDEEE9F84A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4627" y="2044991"/>
            <a:ext cx="4213984" cy="1110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z="3600" dirty="0">
                <a:solidFill>
                  <a:srgbClr val="051C2C"/>
                </a:solidFill>
                <a:latin typeface="Poppins ExtraBold" panose="00000900000000000000" pitchFamily="2" charset="0"/>
                <a:ea typeface="Open Sans" panose="020B0606030504020204" pitchFamily="34" charset="0"/>
                <a:cs typeface="Poppins ExtraBold" panose="00000900000000000000" pitchFamily="2" charset="0"/>
              </a:rPr>
              <a:t>Lorem ipsum dolor sit </a:t>
            </a:r>
            <a:r>
              <a:rPr lang="en-US" sz="3600" dirty="0" err="1">
                <a:solidFill>
                  <a:srgbClr val="051C2C"/>
                </a:solidFill>
                <a:latin typeface="Poppins ExtraBold" panose="00000900000000000000" pitchFamily="2" charset="0"/>
                <a:ea typeface="Open Sans" panose="020B0606030504020204" pitchFamily="34" charset="0"/>
                <a:cs typeface="Poppins ExtraBold" panose="00000900000000000000" pitchFamily="2" charset="0"/>
              </a:rPr>
              <a:t>amet</a:t>
            </a:r>
            <a:endParaRPr lang="en-US" sz="3600" dirty="0">
              <a:solidFill>
                <a:srgbClr val="051C2C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ACB4FCC5-0033-722A-5EB5-FD86F100EBE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54627" y="3364346"/>
            <a:ext cx="3531615" cy="338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z="1600" dirty="0">
                <a:solidFill>
                  <a:srgbClr val="051C2C"/>
                </a:solidFill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Lorem ipsum dolor</a:t>
            </a:r>
            <a:endParaRPr lang="en-US" dirty="0">
              <a:solidFill>
                <a:srgbClr val="051C2C"/>
              </a:solidFill>
            </a:endParaRP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E1A83E4B-4916-1D87-E6A3-CB4B88C2D0A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54627" y="3702901"/>
            <a:ext cx="4126278" cy="23264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lnSpc>
                <a:spcPct val="150000"/>
              </a:lnSpc>
            </a:pP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elit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Pellentesque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scelerisque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wil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adipiscin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ipsum dolor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. </a:t>
            </a:r>
            <a:b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</a:br>
            <a:b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</a:b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elit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eoreor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Pellentesque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scelerisque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wil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adipiscine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.</a:t>
            </a:r>
            <a:endParaRPr lang="en-ID" sz="1200" dirty="0">
              <a:latin typeface="Poppins" panose="00000500000000000000" pitchFamily="2" charset="0"/>
              <a:ea typeface="Open Sans" panose="020B0606030504020204" pitchFamily="34" charset="0"/>
              <a:cs typeface="Poppins" panose="00000500000000000000" pitchFamily="2" charset="0"/>
            </a:endParaRP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FD32FC59-2A25-ECCF-5691-83FF5C1E781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228006" y="1520947"/>
            <a:ext cx="2330516" cy="16341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elit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Pellentesque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scelerisque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wil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endParaRPr lang="en-ID" sz="1200" dirty="0">
              <a:latin typeface="Poppins" panose="00000500000000000000" pitchFamily="2" charset="0"/>
              <a:ea typeface="Open Sans" panose="020B0606030504020204" pitchFamily="34" charset="0"/>
              <a:cs typeface="Poppins" panose="00000500000000000000" pitchFamily="2" charset="0"/>
            </a:endParaRPr>
          </a:p>
        </p:txBody>
      </p:sp>
      <p:sp>
        <p:nvSpPr>
          <p:cNvPr id="26" name="Text Placeholder 13">
            <a:extLst>
              <a:ext uri="{FF2B5EF4-FFF2-40B4-BE49-F238E27FC236}">
                <a16:creationId xmlns:a16="http://schemas.microsoft.com/office/drawing/2014/main" id="{5BD378E8-C57A-2862-A886-97DABADF03E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228006" y="1163143"/>
            <a:ext cx="2255494" cy="3385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z="1600" dirty="0">
                <a:solidFill>
                  <a:srgbClr val="051C2C"/>
                </a:solidFill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Lorem ipsum</a:t>
            </a:r>
            <a:endParaRPr lang="en-US" dirty="0">
              <a:solidFill>
                <a:srgbClr val="051C2C"/>
              </a:solidFill>
            </a:endParaRPr>
          </a:p>
        </p:txBody>
      </p:sp>
      <p:sp>
        <p:nvSpPr>
          <p:cNvPr id="27" name="Text Placeholder 29">
            <a:extLst>
              <a:ext uri="{FF2B5EF4-FFF2-40B4-BE49-F238E27FC236}">
                <a16:creationId xmlns:a16="http://schemas.microsoft.com/office/drawing/2014/main" id="{746BBCFC-DA3E-B805-DE4A-2C3C49B2F47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228006" y="4212924"/>
            <a:ext cx="2330516" cy="1542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elit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Pellentesque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scelerisque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wil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endParaRPr lang="en-ID" sz="1200" dirty="0">
              <a:latin typeface="Poppins" panose="00000500000000000000" pitchFamily="2" charset="0"/>
              <a:ea typeface="Open Sans" panose="020B0606030504020204" pitchFamily="34" charset="0"/>
              <a:cs typeface="Poppins" panose="00000500000000000000" pitchFamily="2" charset="0"/>
            </a:endParaRPr>
          </a:p>
        </p:txBody>
      </p:sp>
      <p:sp>
        <p:nvSpPr>
          <p:cNvPr id="28" name="Text Placeholder 30">
            <a:extLst>
              <a:ext uri="{FF2B5EF4-FFF2-40B4-BE49-F238E27FC236}">
                <a16:creationId xmlns:a16="http://schemas.microsoft.com/office/drawing/2014/main" id="{79556A5F-1246-E7D3-AFF6-8260161277D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228006" y="3855120"/>
            <a:ext cx="2255494" cy="3385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r>
              <a:rPr lang="en-US" sz="1600" dirty="0">
                <a:solidFill>
                  <a:srgbClr val="051C2C"/>
                </a:solidFill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Lorem ipsum</a:t>
            </a:r>
            <a:endParaRPr lang="en-US" dirty="0">
              <a:solidFill>
                <a:srgbClr val="051C2C"/>
              </a:solidFill>
            </a:endParaRPr>
          </a:p>
        </p:txBody>
      </p:sp>
      <p:pic>
        <p:nvPicPr>
          <p:cNvPr id="30" name="Grafik 29">
            <a:extLst>
              <a:ext uri="{FF2B5EF4-FFF2-40B4-BE49-F238E27FC236}">
                <a16:creationId xmlns:a16="http://schemas.microsoft.com/office/drawing/2014/main" id="{9B46B708-546C-9AA8-948D-56C8CDFDA3A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67615" y="686496"/>
            <a:ext cx="1709083" cy="86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602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sside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ladsholder til billede 24" descr="Et billede, der indeholder sky, udendørs, bygning, vej/gade&#10;&#10;Automatisk genereret beskrivelse">
            <a:extLst>
              <a:ext uri="{FF2B5EF4-FFF2-40B4-BE49-F238E27FC236}">
                <a16:creationId xmlns:a16="http://schemas.microsoft.com/office/drawing/2014/main" id="{84944DAE-F580-9391-7620-2B5E76D6A1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52" b="14152"/>
          <a:stretch>
            <a:fillRect/>
          </a:stretch>
        </p:blipFill>
        <p:spPr>
          <a:xfrm>
            <a:off x="-1" y="0"/>
            <a:ext cx="6689557" cy="3429000"/>
          </a:xfrm>
          <a:prstGeom prst="rect">
            <a:avLst/>
          </a:prstGeom>
        </p:spPr>
      </p:pic>
      <p:sp>
        <p:nvSpPr>
          <p:cNvPr id="20" name="Rectangle 10">
            <a:extLst>
              <a:ext uri="{FF2B5EF4-FFF2-40B4-BE49-F238E27FC236}">
                <a16:creationId xmlns:a16="http://schemas.microsoft.com/office/drawing/2014/main" id="{1222481D-30B6-2136-E300-FEEDD7FA2AE5}"/>
              </a:ext>
            </a:extLst>
          </p:cNvPr>
          <p:cNvSpPr/>
          <p:nvPr userDrawn="1"/>
        </p:nvSpPr>
        <p:spPr>
          <a:xfrm flipV="1">
            <a:off x="6689558" y="-375317"/>
            <a:ext cx="5808647" cy="7233315"/>
          </a:xfrm>
          <a:prstGeom prst="round2DiagRect">
            <a:avLst/>
          </a:prstGeom>
          <a:solidFill>
            <a:srgbClr val="003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dirty="0"/>
              <a:t>    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C48E1FE8-43F6-F503-DE56-DD15D006567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67616" y="4456523"/>
            <a:ext cx="5015174" cy="6902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z="3600" dirty="0">
                <a:solidFill>
                  <a:srgbClr val="051C2C"/>
                </a:solidFill>
                <a:latin typeface="Poppins ExtraBold" panose="00000900000000000000" pitchFamily="2" charset="0"/>
                <a:ea typeface="Open Sans" panose="020B0606030504020204" pitchFamily="34" charset="0"/>
                <a:cs typeface="Poppins ExtraBold" panose="00000900000000000000" pitchFamily="2" charset="0"/>
              </a:rPr>
              <a:t>Lorem ipsum dolor</a:t>
            </a:r>
            <a:endParaRPr lang="en-US" sz="3600" dirty="0">
              <a:solidFill>
                <a:srgbClr val="051C2C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3B474E4D-19A4-DC4E-83D1-59102256155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67616" y="5114701"/>
            <a:ext cx="4701664" cy="7804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elit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Pellentesque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scelerisque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wil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adipiscin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ipsum dolor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woei</a:t>
            </a:r>
            <a:endParaRPr lang="en-ID" sz="1200" dirty="0">
              <a:latin typeface="Poppins" panose="00000500000000000000" pitchFamily="2" charset="0"/>
              <a:ea typeface="Open Sans" panose="020B0606030504020204" pitchFamily="34" charset="0"/>
              <a:cs typeface="Poppins" panose="00000500000000000000" pitchFamily="2" charset="0"/>
            </a:endParaRP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B9569E51-71BF-DD3D-C3B1-2AAB52CAA39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717501" y="4246585"/>
            <a:ext cx="3451365" cy="900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“</a:t>
            </a:r>
            <a:r>
              <a:rPr lang="en-US" sz="1800" dirty="0">
                <a:solidFill>
                  <a:schemeClr val="bg1"/>
                </a:solidFill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800" dirty="0" err="1">
                <a:solidFill>
                  <a:schemeClr val="bg1"/>
                </a:solidFill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800" dirty="0">
                <a:solidFill>
                  <a:schemeClr val="bg1"/>
                </a:solidFill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consectetur</a:t>
            </a:r>
            <a:r>
              <a:rPr lang="en-US" sz="1800" dirty="0">
                <a:solidFill>
                  <a:schemeClr val="bg1"/>
                </a:solidFill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adipiscing</a:t>
            </a:r>
            <a:r>
              <a:rPr lang="en-US" sz="1800" dirty="0">
                <a:solidFill>
                  <a:schemeClr val="bg1"/>
                </a:solidFill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elit</a:t>
            </a:r>
            <a:r>
              <a:rPr lang="en-US" sz="1800" dirty="0">
                <a:solidFill>
                  <a:schemeClr val="bg1"/>
                </a:solidFill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scelerisque</a:t>
            </a:r>
            <a:r>
              <a:rPr lang="en-US" sz="1800" dirty="0">
                <a:solidFill>
                  <a:schemeClr val="bg1"/>
                </a:solidFill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”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00471C9C-F9B2-8C6B-A32F-2DBFBBBE6FA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10632" y="5380165"/>
            <a:ext cx="3142407" cy="2769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 dirty="0">
                <a:solidFill>
                  <a:schemeClr val="bg1"/>
                </a:solidFill>
              </a:rPr>
              <a:t>Thomas Hopp</a:t>
            </a:r>
          </a:p>
        </p:txBody>
      </p:sp>
      <p:sp>
        <p:nvSpPr>
          <p:cNvPr id="25" name="Text Placeholder 23">
            <a:extLst>
              <a:ext uri="{FF2B5EF4-FFF2-40B4-BE49-F238E27FC236}">
                <a16:creationId xmlns:a16="http://schemas.microsoft.com/office/drawing/2014/main" id="{9111C06A-96D3-8384-FB90-4A7FA661B2A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970093" y="5756645"/>
            <a:ext cx="2946179" cy="5274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algn="ctr">
              <a:lnSpc>
                <a:spcPct val="100000"/>
              </a:lnSpc>
            </a:pPr>
            <a:r>
              <a:rPr lang="en-US" sz="900" dirty="0" err="1">
                <a:solidFill>
                  <a:schemeClr val="bg1"/>
                </a:solidFill>
              </a:rPr>
              <a:t>Direktør</a:t>
            </a:r>
            <a:r>
              <a:rPr lang="en-US" sz="900" dirty="0">
                <a:solidFill>
                  <a:schemeClr val="bg1"/>
                </a:solidFill>
              </a:rPr>
              <a:t> - </a:t>
            </a:r>
            <a:r>
              <a:rPr lang="en-US" sz="900" dirty="0" err="1">
                <a:solidFill>
                  <a:schemeClr val="bg1"/>
                </a:solidFill>
              </a:rPr>
              <a:t>Høje</a:t>
            </a:r>
            <a:r>
              <a:rPr lang="en-US" sz="900" dirty="0">
                <a:solidFill>
                  <a:schemeClr val="bg1"/>
                </a:solidFill>
              </a:rPr>
              <a:t> </a:t>
            </a:r>
            <a:r>
              <a:rPr lang="en-US" sz="900" dirty="0" err="1">
                <a:solidFill>
                  <a:schemeClr val="bg1"/>
                </a:solidFill>
              </a:rPr>
              <a:t>Taastrup</a:t>
            </a:r>
            <a:r>
              <a:rPr lang="en-US" sz="900" dirty="0">
                <a:solidFill>
                  <a:schemeClr val="bg1"/>
                </a:solidFill>
              </a:rPr>
              <a:t> </a:t>
            </a:r>
            <a:r>
              <a:rPr lang="en-US" sz="900" dirty="0" err="1">
                <a:solidFill>
                  <a:schemeClr val="bg1"/>
                </a:solidFill>
              </a:rPr>
              <a:t>Fjernvarme</a:t>
            </a:r>
            <a:r>
              <a:rPr lang="en-US" sz="900" dirty="0">
                <a:solidFill>
                  <a:schemeClr val="bg1"/>
                </a:solidFill>
              </a:rPr>
              <a:t> </a:t>
            </a:r>
            <a:r>
              <a:rPr lang="en-US" sz="900" dirty="0" err="1">
                <a:solidFill>
                  <a:schemeClr val="bg1"/>
                </a:solidFill>
              </a:rPr>
              <a:t>a.m.b.a</a:t>
            </a:r>
            <a:endParaRPr lang="en-US" sz="900" dirty="0">
              <a:solidFill>
                <a:schemeClr val="bg1"/>
              </a:solidFill>
            </a:endParaRPr>
          </a:p>
        </p:txBody>
      </p:sp>
      <p:cxnSp>
        <p:nvCxnSpPr>
          <p:cNvPr id="26" name="Straight Connector 21">
            <a:extLst>
              <a:ext uri="{FF2B5EF4-FFF2-40B4-BE49-F238E27FC236}">
                <a16:creationId xmlns:a16="http://schemas.microsoft.com/office/drawing/2014/main" id="{EAE1C373-B281-A97E-CF78-F247E57CC249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9235699" y="5706904"/>
            <a:ext cx="414968" cy="1"/>
          </a:xfrm>
          <a:prstGeom prst="line">
            <a:avLst/>
          </a:prstGeom>
          <a:ln>
            <a:solidFill>
              <a:srgbClr val="00A0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ladsholder til billede 26" descr="Et billede, der indeholder tøj, person, fodtøj, indendørs">
            <a:extLst>
              <a:ext uri="{FF2B5EF4-FFF2-40B4-BE49-F238E27FC236}">
                <a16:creationId xmlns:a16="http://schemas.microsoft.com/office/drawing/2014/main" id="{A92FA9B4-0190-6E88-672E-546D0BD546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0" t="15606" r="12918" b="29740"/>
          <a:stretch/>
        </p:blipFill>
        <p:spPr>
          <a:xfrm>
            <a:off x="8210550" y="971550"/>
            <a:ext cx="2465388" cy="2759075"/>
          </a:xfrm>
          <a:prstGeom prst="round2Diag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A563D18E-8AFE-3EFB-0FA1-F354BD97878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9187" y="686496"/>
            <a:ext cx="1709083" cy="86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7594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sside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754;p49">
            <a:extLst>
              <a:ext uri="{FF2B5EF4-FFF2-40B4-BE49-F238E27FC236}">
                <a16:creationId xmlns:a16="http://schemas.microsoft.com/office/drawing/2014/main" id="{A6E77A06-8790-B9AA-C36A-562124AA0AA9}"/>
              </a:ext>
            </a:extLst>
          </p:cNvPr>
          <p:cNvSpPr/>
          <p:nvPr userDrawn="1"/>
        </p:nvSpPr>
        <p:spPr>
          <a:xfrm>
            <a:off x="5474491" y="3743036"/>
            <a:ext cx="3003757" cy="1937327"/>
          </a:xfrm>
          <a:prstGeom prst="round2DiagRect">
            <a:avLst/>
          </a:prstGeom>
          <a:solidFill>
            <a:srgbClr val="00305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754;p49">
            <a:extLst>
              <a:ext uri="{FF2B5EF4-FFF2-40B4-BE49-F238E27FC236}">
                <a16:creationId xmlns:a16="http://schemas.microsoft.com/office/drawing/2014/main" id="{FF123EE4-2291-6B6C-7BAD-A71065D5DEC0}"/>
              </a:ext>
            </a:extLst>
          </p:cNvPr>
          <p:cNvSpPr/>
          <p:nvPr userDrawn="1"/>
        </p:nvSpPr>
        <p:spPr>
          <a:xfrm>
            <a:off x="8478247" y="1805709"/>
            <a:ext cx="3003757" cy="1937039"/>
          </a:xfrm>
          <a:prstGeom prst="round2DiagRect">
            <a:avLst/>
          </a:prstGeom>
          <a:solidFill>
            <a:srgbClr val="00A0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Text Placeholder 25">
            <a:extLst>
              <a:ext uri="{FF2B5EF4-FFF2-40B4-BE49-F238E27FC236}">
                <a16:creationId xmlns:a16="http://schemas.microsoft.com/office/drawing/2014/main" id="{7715DF4E-C8A9-8B45-B74E-4897F4DB2C5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46554" y="2044749"/>
            <a:ext cx="3573766" cy="12188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z="3600" dirty="0">
                <a:solidFill>
                  <a:srgbClr val="051C2C"/>
                </a:solidFill>
                <a:latin typeface="Poppins ExtraBold" panose="00000900000000000000" pitchFamily="2" charset="0"/>
                <a:ea typeface="Open Sans" panose="020B0606030504020204" pitchFamily="34" charset="0"/>
                <a:cs typeface="Poppins ExtraBold" panose="00000900000000000000" pitchFamily="2" charset="0"/>
              </a:rPr>
              <a:t>Lorem ipsum dolor sit </a:t>
            </a:r>
            <a:r>
              <a:rPr lang="en-US" sz="3600" dirty="0" err="1">
                <a:solidFill>
                  <a:srgbClr val="051C2C"/>
                </a:solidFill>
                <a:latin typeface="Poppins ExtraBold" panose="00000900000000000000" pitchFamily="2" charset="0"/>
                <a:ea typeface="Open Sans" panose="020B0606030504020204" pitchFamily="34" charset="0"/>
                <a:cs typeface="Poppins ExtraBold" panose="00000900000000000000" pitchFamily="2" charset="0"/>
              </a:rPr>
              <a:t>amet</a:t>
            </a:r>
            <a:endParaRPr lang="en-US" sz="3600" dirty="0">
              <a:solidFill>
                <a:srgbClr val="051C2C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pic>
        <p:nvPicPr>
          <p:cNvPr id="44" name="Pladsholder til billede 7" descr="Et billede, der indeholder udendørs, sky, fløjte/pibe/rør, jord&#10;&#10;Automatisk genereret beskrivelse">
            <a:extLst>
              <a:ext uri="{FF2B5EF4-FFF2-40B4-BE49-F238E27FC236}">
                <a16:creationId xmlns:a16="http://schemas.microsoft.com/office/drawing/2014/main" id="{D5F3B3D1-85E2-DE66-CFC4-E4BF52711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5" r="18785"/>
          <a:stretch>
            <a:fillRect/>
          </a:stretch>
        </p:blipFill>
        <p:spPr>
          <a:xfrm flipH="1">
            <a:off x="8478246" y="3743036"/>
            <a:ext cx="2591472" cy="3113227"/>
          </a:xfrm>
          <a:prstGeom prst="round2DiagRect">
            <a:avLst/>
          </a:prstGeom>
        </p:spPr>
      </p:pic>
      <p:sp>
        <p:nvSpPr>
          <p:cNvPr id="45" name="Text Placeholder 28">
            <a:extLst>
              <a:ext uri="{FF2B5EF4-FFF2-40B4-BE49-F238E27FC236}">
                <a16:creationId xmlns:a16="http://schemas.microsoft.com/office/drawing/2014/main" id="{8D7884A8-15FA-9790-7728-2A165CB4DA1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3747" y="3429000"/>
            <a:ext cx="3573767" cy="8624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rgbClr val="00A0DF"/>
                </a:solidFill>
              </a:rPr>
              <a:t>Lorem ipsum dolor </a:t>
            </a:r>
            <a:r>
              <a:rPr lang="en-US" dirty="0" err="1">
                <a:solidFill>
                  <a:srgbClr val="00A0DF"/>
                </a:solidFill>
              </a:rPr>
              <a:t>amet</a:t>
            </a:r>
            <a:r>
              <a:rPr lang="en-US" dirty="0">
                <a:solidFill>
                  <a:srgbClr val="00A0DF"/>
                </a:solidFill>
              </a:rPr>
              <a:t>, </a:t>
            </a:r>
            <a:r>
              <a:rPr lang="en-US" dirty="0" err="1">
                <a:solidFill>
                  <a:srgbClr val="00A0DF"/>
                </a:solidFill>
              </a:rPr>
              <a:t>consectetur</a:t>
            </a:r>
            <a:r>
              <a:rPr lang="en-US" dirty="0">
                <a:solidFill>
                  <a:srgbClr val="00A0DF"/>
                </a:solidFill>
              </a:rPr>
              <a:t> </a:t>
            </a:r>
            <a:r>
              <a:rPr lang="en-US" dirty="0" err="1">
                <a:solidFill>
                  <a:srgbClr val="00A0DF"/>
                </a:solidFill>
              </a:rPr>
              <a:t>adipscing</a:t>
            </a:r>
            <a:endParaRPr lang="en-US" dirty="0">
              <a:solidFill>
                <a:srgbClr val="00A0DF"/>
              </a:solidFill>
            </a:endParaRPr>
          </a:p>
        </p:txBody>
      </p:sp>
      <p:sp>
        <p:nvSpPr>
          <p:cNvPr id="46" name="Text Placeholder 29">
            <a:extLst>
              <a:ext uri="{FF2B5EF4-FFF2-40B4-BE49-F238E27FC236}">
                <a16:creationId xmlns:a16="http://schemas.microsoft.com/office/drawing/2014/main" id="{C68DFC59-9590-8C1D-028B-29D52279D47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46554" y="4051067"/>
            <a:ext cx="4126278" cy="12697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lnSpc>
                <a:spcPct val="150000"/>
              </a:lnSpc>
            </a:pP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elit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Pellentesque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scelerisque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wil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adipiscin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ipsum dolor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elit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eoreor</a:t>
            </a:r>
            <a:endParaRPr lang="en-ID" sz="1200" dirty="0">
              <a:latin typeface="Poppins" panose="00000500000000000000" pitchFamily="2" charset="0"/>
              <a:ea typeface="Open Sans" panose="020B0606030504020204" pitchFamily="34" charset="0"/>
              <a:cs typeface="Poppins" panose="00000500000000000000" pitchFamily="2" charset="0"/>
            </a:endParaRPr>
          </a:p>
        </p:txBody>
      </p:sp>
      <p:sp>
        <p:nvSpPr>
          <p:cNvPr id="47" name="Text Placeholder 30">
            <a:extLst>
              <a:ext uri="{FF2B5EF4-FFF2-40B4-BE49-F238E27FC236}">
                <a16:creationId xmlns:a16="http://schemas.microsoft.com/office/drawing/2014/main" id="{2BF421A3-C1E9-B537-3A19-2851E0C0E6E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42775" y="4266247"/>
            <a:ext cx="1443641" cy="48850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sz="28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48%</a:t>
            </a:r>
          </a:p>
        </p:txBody>
      </p:sp>
      <p:sp>
        <p:nvSpPr>
          <p:cNvPr id="48" name="Text Placeholder 31">
            <a:extLst>
              <a:ext uri="{FF2B5EF4-FFF2-40B4-BE49-F238E27FC236}">
                <a16:creationId xmlns:a16="http://schemas.microsoft.com/office/drawing/2014/main" id="{1E204C1C-0598-F79B-ED36-BE49B9536CF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842157" y="4754749"/>
            <a:ext cx="2255494" cy="3385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Lorem ipsum dolor</a:t>
            </a:r>
          </a:p>
        </p:txBody>
      </p:sp>
      <p:sp>
        <p:nvSpPr>
          <p:cNvPr id="49" name="Text Placeholder 32">
            <a:extLst>
              <a:ext uri="{FF2B5EF4-FFF2-40B4-BE49-F238E27FC236}">
                <a16:creationId xmlns:a16="http://schemas.microsoft.com/office/drawing/2014/main" id="{BA5F0018-DEA0-85F0-9C43-8A2432D4E8A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260333" y="2361247"/>
            <a:ext cx="1443641" cy="48850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z="28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12M+</a:t>
            </a:r>
          </a:p>
        </p:txBody>
      </p:sp>
      <p:sp>
        <p:nvSpPr>
          <p:cNvPr id="50" name="Text Placeholder 33">
            <a:extLst>
              <a:ext uri="{FF2B5EF4-FFF2-40B4-BE49-F238E27FC236}">
                <a16:creationId xmlns:a16="http://schemas.microsoft.com/office/drawing/2014/main" id="{04033546-D439-02A2-9DB5-CB525D016C3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859715" y="2849749"/>
            <a:ext cx="2255494" cy="3385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 dirty="0">
                <a:solidFill>
                  <a:schemeClr val="bg1"/>
                </a:solidFill>
              </a:rPr>
              <a:t>Lorem ipsum dolor</a:t>
            </a:r>
          </a:p>
        </p:txBody>
      </p:sp>
      <p:pic>
        <p:nvPicPr>
          <p:cNvPr id="51" name="Pladsholder til billede 5" descr="Et billede, der indeholder udendørs, sky, fløjte/pibe/rør, jord&#10;&#10;Automatisk genereret beskrivelse">
            <a:extLst>
              <a:ext uri="{FF2B5EF4-FFF2-40B4-BE49-F238E27FC236}">
                <a16:creationId xmlns:a16="http://schemas.microsoft.com/office/drawing/2014/main" id="{3F0A7DDF-21FC-4710-398F-7B5D787F4B8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25" b="8525"/>
          <a:stretch>
            <a:fillRect/>
          </a:stretch>
        </p:blipFill>
        <p:spPr>
          <a:xfrm flipH="1">
            <a:off x="5093894" y="1"/>
            <a:ext cx="3384354" cy="3743036"/>
          </a:xfrm>
          <a:prstGeom prst="round2Diag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0EEE7808-4E98-04F3-70AD-0A5B5D93DF4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9187" y="686496"/>
            <a:ext cx="1709083" cy="86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5976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sside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ladsholder til billede 12" descr="Et billede, der indeholder udendørs, sky, græs, solenergi">
            <a:extLst>
              <a:ext uri="{FF2B5EF4-FFF2-40B4-BE49-F238E27FC236}">
                <a16:creationId xmlns:a16="http://schemas.microsoft.com/office/drawing/2014/main" id="{F3D801B3-00EB-DC4A-3211-883331D23E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8" r="16178"/>
          <a:stretch>
            <a:fillRect/>
          </a:stretch>
        </p:blipFill>
        <p:spPr>
          <a:xfrm>
            <a:off x="0" y="0"/>
            <a:ext cx="6956425" cy="6858000"/>
          </a:xfrm>
          <a:prstGeom prst="round2SameRect">
            <a:avLst/>
          </a:prstGeom>
        </p:spPr>
      </p:pic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095573B9-3A8B-7891-BB84-A9A00B4B0E8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4818" y="4873414"/>
            <a:ext cx="5515181" cy="10228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elit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Pellentesque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scelerisque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wil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adipiscin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ipsum dolor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elit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eoreor</a:t>
            </a:r>
            <a:endParaRPr lang="en-ID" sz="1200" dirty="0">
              <a:latin typeface="Poppins" panose="00000500000000000000" pitchFamily="2" charset="0"/>
              <a:ea typeface="Open Sans" panose="020B0606030504020204" pitchFamily="34" charset="0"/>
              <a:cs typeface="Poppins" panose="00000500000000000000" pitchFamily="2" charset="0"/>
            </a:endParaRPr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97DAA01D-4D60-BC9C-CE38-E1182CDEDD7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78805" y="1020418"/>
            <a:ext cx="1149943" cy="4160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z="2800" dirty="0">
                <a:solidFill>
                  <a:srgbClr val="00A0DF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01</a:t>
            </a:r>
          </a:p>
        </p:txBody>
      </p:sp>
      <p:sp>
        <p:nvSpPr>
          <p:cNvPr id="32" name="Text Placeholder 26">
            <a:extLst>
              <a:ext uri="{FF2B5EF4-FFF2-40B4-BE49-F238E27FC236}">
                <a16:creationId xmlns:a16="http://schemas.microsoft.com/office/drawing/2014/main" id="{56D3F0A2-98FE-5153-96E6-D342010219B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78804" y="1436499"/>
            <a:ext cx="3559096" cy="933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elit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Pellenti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scelerisque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wil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adipiscin</a:t>
            </a:r>
            <a:endParaRPr lang="en-ID" sz="1200" dirty="0">
              <a:latin typeface="Poppins" panose="00000500000000000000" pitchFamily="2" charset="0"/>
              <a:ea typeface="Open Sans" panose="020B0606030504020204" pitchFamily="34" charset="0"/>
              <a:cs typeface="Poppins" panose="00000500000000000000" pitchFamily="2" charset="0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0268FE6B-98A2-453E-4402-EE84439F5B5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43285" y="3702141"/>
            <a:ext cx="3573766" cy="1117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sz="3600" dirty="0">
                <a:latin typeface="Poppins ExtraBold" panose="00000900000000000000" pitchFamily="2" charset="0"/>
                <a:ea typeface="Open Sans" panose="020B0606030504020204" pitchFamily="34" charset="0"/>
                <a:cs typeface="Poppins ExtraBold" panose="00000900000000000000" pitchFamily="2" charset="0"/>
              </a:rPr>
              <a:t>Lorem ipsum dolor sit </a:t>
            </a:r>
            <a:r>
              <a:rPr lang="en-US" sz="3600" dirty="0" err="1">
                <a:latin typeface="Poppins ExtraBold" panose="00000900000000000000" pitchFamily="2" charset="0"/>
                <a:ea typeface="Open Sans" panose="020B0606030504020204" pitchFamily="34" charset="0"/>
                <a:cs typeface="Poppins ExtraBold" panose="00000900000000000000" pitchFamily="2" charset="0"/>
              </a:rPr>
              <a:t>amet</a:t>
            </a:r>
            <a:endParaRPr lang="en-US" sz="3600" dirty="0"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34" name="Text Placeholder 27">
            <a:extLst>
              <a:ext uri="{FF2B5EF4-FFF2-40B4-BE49-F238E27FC236}">
                <a16:creationId xmlns:a16="http://schemas.microsoft.com/office/drawing/2014/main" id="{1D865BCF-46DC-83D5-419A-B343AE0E7CB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242405" y="1075572"/>
            <a:ext cx="2255494" cy="3385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z="16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Lorem ipsum</a:t>
            </a:r>
            <a:endParaRPr lang="en-US" dirty="0"/>
          </a:p>
        </p:txBody>
      </p:sp>
      <p:sp>
        <p:nvSpPr>
          <p:cNvPr id="35" name="Text Placeholder 28">
            <a:extLst>
              <a:ext uri="{FF2B5EF4-FFF2-40B4-BE49-F238E27FC236}">
                <a16:creationId xmlns:a16="http://schemas.microsoft.com/office/drawing/2014/main" id="{87705201-9832-1562-BF8D-407F90C58A5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78805" y="2692369"/>
            <a:ext cx="1149943" cy="4160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z="2800" dirty="0">
                <a:solidFill>
                  <a:srgbClr val="00A0DF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02</a:t>
            </a:r>
          </a:p>
        </p:txBody>
      </p:sp>
      <p:sp>
        <p:nvSpPr>
          <p:cNvPr id="36" name="Text Placeholder 29">
            <a:extLst>
              <a:ext uri="{FF2B5EF4-FFF2-40B4-BE49-F238E27FC236}">
                <a16:creationId xmlns:a16="http://schemas.microsoft.com/office/drawing/2014/main" id="{246A99F7-F0B7-7E13-654D-33737437235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78804" y="3108449"/>
            <a:ext cx="3559096" cy="10927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elit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Pellenti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scelerisque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wil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</a:t>
            </a:r>
            <a:endParaRPr lang="en-ID" sz="1200" dirty="0">
              <a:latin typeface="Poppins" panose="00000500000000000000" pitchFamily="2" charset="0"/>
              <a:ea typeface="Open Sans" panose="020B0606030504020204" pitchFamily="34" charset="0"/>
              <a:cs typeface="Poppins" panose="00000500000000000000" pitchFamily="2" charset="0"/>
            </a:endParaRP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48BCE8E1-7BCC-C49C-85DD-13E23B45182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242405" y="2747523"/>
            <a:ext cx="2255494" cy="3385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z="16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Lorem ipsum</a:t>
            </a:r>
            <a:endParaRPr lang="en-US" dirty="0"/>
          </a:p>
        </p:txBody>
      </p:sp>
      <p:sp>
        <p:nvSpPr>
          <p:cNvPr id="38" name="Text Placeholder 31">
            <a:extLst>
              <a:ext uri="{FF2B5EF4-FFF2-40B4-BE49-F238E27FC236}">
                <a16:creationId xmlns:a16="http://schemas.microsoft.com/office/drawing/2014/main" id="{BC908A9B-D710-2B21-A694-4716196686C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78805" y="4330051"/>
            <a:ext cx="1149943" cy="4160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z="2800" dirty="0">
                <a:solidFill>
                  <a:srgbClr val="00A0DF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03</a:t>
            </a:r>
          </a:p>
        </p:txBody>
      </p:sp>
      <p:sp>
        <p:nvSpPr>
          <p:cNvPr id="39" name="Text Placeholder 32">
            <a:extLst>
              <a:ext uri="{FF2B5EF4-FFF2-40B4-BE49-F238E27FC236}">
                <a16:creationId xmlns:a16="http://schemas.microsoft.com/office/drawing/2014/main" id="{AFBFCB9D-D441-745D-4F70-707673859037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78804" y="4746132"/>
            <a:ext cx="3559096" cy="1145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elit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Pellenti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scelerisque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wil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</a:t>
            </a:r>
            <a:endParaRPr lang="en-ID" sz="1200" dirty="0">
              <a:latin typeface="Poppins" panose="00000500000000000000" pitchFamily="2" charset="0"/>
              <a:ea typeface="Open Sans" panose="020B0606030504020204" pitchFamily="34" charset="0"/>
              <a:cs typeface="Poppins" panose="00000500000000000000" pitchFamily="2" charset="0"/>
            </a:endParaRPr>
          </a:p>
        </p:txBody>
      </p:sp>
      <p:sp>
        <p:nvSpPr>
          <p:cNvPr id="40" name="Text Placeholder 33">
            <a:extLst>
              <a:ext uri="{FF2B5EF4-FFF2-40B4-BE49-F238E27FC236}">
                <a16:creationId xmlns:a16="http://schemas.microsoft.com/office/drawing/2014/main" id="{E8B62D99-BF69-99C6-DF62-0B36A34A0F7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242405" y="4385205"/>
            <a:ext cx="2255494" cy="3385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z="16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Lorem ipsum</a:t>
            </a:r>
            <a:endParaRPr lang="en-US" dirty="0"/>
          </a:p>
        </p:txBody>
      </p:sp>
      <p:pic>
        <p:nvPicPr>
          <p:cNvPr id="41" name="Grafik 40">
            <a:extLst>
              <a:ext uri="{FF2B5EF4-FFF2-40B4-BE49-F238E27FC236}">
                <a16:creationId xmlns:a16="http://schemas.microsoft.com/office/drawing/2014/main" id="{00633FB1-58E0-A5AA-02AF-C89E128326D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9187" y="686496"/>
            <a:ext cx="1709083" cy="865290"/>
          </a:xfrm>
          <a:prstGeom prst="rect">
            <a:avLst/>
          </a:prstGeom>
        </p:spPr>
      </p:pic>
      <p:pic>
        <p:nvPicPr>
          <p:cNvPr id="42" name="Grafik 41">
            <a:extLst>
              <a:ext uri="{FF2B5EF4-FFF2-40B4-BE49-F238E27FC236}">
                <a16:creationId xmlns:a16="http://schemas.microsoft.com/office/drawing/2014/main" id="{6E88A735-BF51-76B7-DC4E-8A8346CADDEF}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 amt="5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91516" y="2791981"/>
            <a:ext cx="3708276" cy="652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0415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sside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>
            <a:extLst>
              <a:ext uri="{FF2B5EF4-FFF2-40B4-BE49-F238E27FC236}">
                <a16:creationId xmlns:a16="http://schemas.microsoft.com/office/drawing/2014/main" id="{32DABE3C-ABAC-E4C5-1806-58E88EE38677}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 amt="5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859766" y="479424"/>
            <a:ext cx="3708276" cy="6521451"/>
          </a:xfrm>
          <a:prstGeom prst="rect">
            <a:avLst/>
          </a:prstGeom>
        </p:spPr>
      </p:pic>
      <p:pic>
        <p:nvPicPr>
          <p:cNvPr id="20" name="Pladsholder til billede 21" descr="Et billede, der indeholder græs, Luftfotografering, udendørs, luft">
            <a:extLst>
              <a:ext uri="{FF2B5EF4-FFF2-40B4-BE49-F238E27FC236}">
                <a16:creationId xmlns:a16="http://schemas.microsoft.com/office/drawing/2014/main" id="{A3816C97-1C39-D8A6-444D-BAD0F1A541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2" t="65153" r="43226"/>
          <a:stretch/>
        </p:blipFill>
        <p:spPr>
          <a:xfrm>
            <a:off x="6096000" y="3930650"/>
            <a:ext cx="6096000" cy="2927350"/>
          </a:xfrm>
          <a:prstGeom prst="rect">
            <a:avLst/>
          </a:prstGeom>
        </p:spPr>
      </p:pic>
      <p:pic>
        <p:nvPicPr>
          <p:cNvPr id="21" name="Pladsholder til billede 15" descr="Et billede, der indeholder græs, udendørs, sky, plante">
            <a:extLst>
              <a:ext uri="{FF2B5EF4-FFF2-40B4-BE49-F238E27FC236}">
                <a16:creationId xmlns:a16="http://schemas.microsoft.com/office/drawing/2014/main" id="{2CFB6E37-9128-A56E-6F72-4910856357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6" t="37947" r="7615"/>
          <a:stretch/>
        </p:blipFill>
        <p:spPr>
          <a:xfrm>
            <a:off x="0" y="3930650"/>
            <a:ext cx="6096000" cy="2927350"/>
          </a:xfrm>
          <a:prstGeom prst="rect">
            <a:avLst/>
          </a:prstGeom>
        </p:spPr>
      </p:pic>
      <p:sp>
        <p:nvSpPr>
          <p:cNvPr id="22" name="Rectangle: Diagonal Corners Rounded 13">
            <a:extLst>
              <a:ext uri="{FF2B5EF4-FFF2-40B4-BE49-F238E27FC236}">
                <a16:creationId xmlns:a16="http://schemas.microsoft.com/office/drawing/2014/main" id="{4D9B1C08-DF0A-7DA9-9E6E-E33228A4308D}"/>
              </a:ext>
            </a:extLst>
          </p:cNvPr>
          <p:cNvSpPr/>
          <p:nvPr userDrawn="1"/>
        </p:nvSpPr>
        <p:spPr>
          <a:xfrm rot="5400000" flipH="1">
            <a:off x="1612899" y="3985488"/>
            <a:ext cx="1272308" cy="399010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A0D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3" name="Rectangle: Diagonal Corners Rounded 15">
            <a:extLst>
              <a:ext uri="{FF2B5EF4-FFF2-40B4-BE49-F238E27FC236}">
                <a16:creationId xmlns:a16="http://schemas.microsoft.com/office/drawing/2014/main" id="{956A7C92-7EFB-CDF6-A4F7-51D16BBCA113}"/>
              </a:ext>
            </a:extLst>
          </p:cNvPr>
          <p:cNvSpPr/>
          <p:nvPr userDrawn="1"/>
        </p:nvSpPr>
        <p:spPr>
          <a:xfrm rot="5400000" flipH="1">
            <a:off x="8022798" y="3671590"/>
            <a:ext cx="1272308" cy="4617904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A0D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C3470F4-4797-4FBE-DB84-330D5158FE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46965" y="2045939"/>
            <a:ext cx="4391785" cy="14465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z="3600" dirty="0">
                <a:solidFill>
                  <a:srgbClr val="051C2C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Lorem ipsum dolor sit </a:t>
            </a:r>
            <a:r>
              <a:rPr lang="en-US" sz="3600" dirty="0" err="1">
                <a:solidFill>
                  <a:srgbClr val="051C2C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amet</a:t>
            </a:r>
            <a:endParaRPr lang="en-US" sz="3600" dirty="0">
              <a:solidFill>
                <a:srgbClr val="051C2C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DF13924B-1F7F-9875-66FA-43B6FBC50C3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825999" y="2045939"/>
            <a:ext cx="4625989" cy="12243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lnSpc>
                <a:spcPts val="2400"/>
              </a:lnSpc>
            </a:pP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eor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elit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Pellentesque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scelerisque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wil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consect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adipiscin</a:t>
            </a:r>
            <a:r>
              <a:rPr lang="en-US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 ipsum dolor sit </a:t>
            </a:r>
            <a:r>
              <a:rPr lang="en-US" sz="1200" dirty="0" err="1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</a:rPr>
              <a:t>amee</a:t>
            </a:r>
            <a:endParaRPr lang="en-ID" sz="1200" dirty="0">
              <a:latin typeface="Poppins" panose="00000500000000000000" pitchFamily="2" charset="0"/>
              <a:ea typeface="Open Sans" panose="020B0606030504020204" pitchFamily="34" charset="0"/>
              <a:cs typeface="Poppins" panose="00000500000000000000" pitchFamily="2" charset="0"/>
            </a:endParaRP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412EA569-2823-0CAC-D8EF-A8B0D5E4523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05388" y="5724253"/>
            <a:ext cx="3287330" cy="5125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</a:rPr>
              <a:t>amet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consectetur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eor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adipiscing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0AC9ABF8-0CB5-6150-BDB9-34A872DE8AD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76024" y="5717165"/>
            <a:ext cx="3765856" cy="5125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</a:rPr>
              <a:t>amet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consectetur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eor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adipiscing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083F745F-1DC9-0AE9-F334-5B83A941BD7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9187" y="686496"/>
            <a:ext cx="1709083" cy="86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7984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2939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50" r:id="rId2"/>
    <p:sldLayoutId id="2147483651" r:id="rId3"/>
    <p:sldLayoutId id="2147483652" r:id="rId4"/>
    <p:sldLayoutId id="2147483654" r:id="rId5"/>
    <p:sldLayoutId id="2147483658" r:id="rId6"/>
    <p:sldLayoutId id="2147483659" r:id="rId7"/>
    <p:sldLayoutId id="2147483660" r:id="rId8"/>
    <p:sldLayoutId id="2147483663" r:id="rId9"/>
    <p:sldLayoutId id="214748367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sv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sv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D97CF208-870A-5C92-FCCB-51E15F5F70D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8925" y="2043070"/>
            <a:ext cx="7439486" cy="2945740"/>
          </a:xfrm>
        </p:spPr>
        <p:txBody>
          <a:bodyPr/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6120130" algn="r"/>
              </a:tabLst>
            </a:pPr>
            <a:r>
              <a:rPr lang="da-DK" sz="1400" dirty="0"/>
              <a:t>Formål og baggrund for mødet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6120130" algn="r"/>
              </a:tabLst>
            </a:pPr>
            <a:r>
              <a:rPr lang="da-DK" sz="1400" dirty="0"/>
              <a:t>Ny lovgivning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6120130" algn="r"/>
              </a:tabLst>
            </a:pPr>
            <a:r>
              <a:rPr lang="da-DK" sz="1400" dirty="0">
                <a:ea typeface="Calibri" panose="020F0502020204030204" pitchFamily="34" charset="0"/>
                <a:cs typeface="Times New Roman" panose="02020603050405020304" pitchFamily="18" charset="0"/>
              </a:rPr>
              <a:t>Konsekvenser –drift </a:t>
            </a:r>
            <a:endParaRPr lang="da-DK" sz="1400" dirty="0"/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6120130" algn="r"/>
              </a:tabLst>
            </a:pPr>
            <a:r>
              <a:rPr lang="da-DK" sz="1400" dirty="0">
                <a:ea typeface="Calibri" panose="020F0502020204030204" pitchFamily="34" charset="0"/>
                <a:cs typeface="Times New Roman" panose="02020603050405020304" pitchFamily="18" charset="0"/>
              </a:rPr>
              <a:t>Konsekvenser – økonomi 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6120130" algn="r"/>
              </a:tabLst>
            </a:pPr>
            <a:r>
              <a:rPr lang="da-DK" sz="1400" dirty="0">
                <a:ea typeface="Calibri" panose="020F0502020204030204" pitchFamily="34" charset="0"/>
                <a:cs typeface="Times New Roman" panose="02020603050405020304" pitchFamily="18" charset="0"/>
              </a:rPr>
              <a:t>Den videre proces 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6120130" algn="r"/>
              </a:tabLst>
            </a:pPr>
            <a:r>
              <a:rPr lang="da-DK" sz="1400" dirty="0">
                <a:ea typeface="Calibri" panose="020F0502020204030204" pitchFamily="34" charset="0"/>
                <a:cs typeface="Times New Roman" panose="02020603050405020304" pitchFamily="18" charset="0"/>
              </a:rPr>
              <a:t>Spørgsmål og dialog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7E3EB30-38ED-C94E-CA30-B407273613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40341" y="779584"/>
            <a:ext cx="5664747" cy="962130"/>
          </a:xfrm>
        </p:spPr>
        <p:txBody>
          <a:bodyPr/>
          <a:lstStyle/>
          <a:p>
            <a:r>
              <a:rPr lang="en-US" sz="4000" dirty="0" err="1">
                <a:latin typeface="Poppins ExtraBold" panose="00000900000000000000" pitchFamily="2" charset="0"/>
                <a:cs typeface="Poppins ExtraBold" panose="00000900000000000000" pitchFamily="2" charset="0"/>
              </a:rPr>
              <a:t>Informationsmøde</a:t>
            </a:r>
            <a:br>
              <a:rPr lang="en-US" sz="4000" dirty="0">
                <a:latin typeface="Poppins ExtraBold" panose="00000900000000000000" pitchFamily="2" charset="0"/>
                <a:cs typeface="Poppins ExtraBold" panose="00000900000000000000" pitchFamily="2" charset="0"/>
              </a:rPr>
            </a:br>
            <a:r>
              <a:rPr lang="en-US" sz="4000" dirty="0" err="1">
                <a:latin typeface="Poppins ExtraBold" panose="00000900000000000000" pitchFamily="2" charset="0"/>
                <a:cs typeface="Poppins ExtraBold" panose="00000900000000000000" pitchFamily="2" charset="0"/>
              </a:rPr>
              <a:t>Vridsløsemagle</a:t>
            </a:r>
            <a:r>
              <a:rPr lang="en-US" sz="40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 </a:t>
            </a:r>
          </a:p>
          <a:p>
            <a:pPr marL="0" indent="0">
              <a:buNone/>
            </a:pPr>
            <a:endParaRPr lang="en-US" sz="2800" dirty="0"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6341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C3F48-9CB5-6944-79E1-4EBDC795F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Diagonal Corners Rounded 17">
            <a:extLst>
              <a:ext uri="{FF2B5EF4-FFF2-40B4-BE49-F238E27FC236}">
                <a16:creationId xmlns:a16="http://schemas.microsoft.com/office/drawing/2014/main" id="{CFD080A9-B942-9021-F99F-84B997164A22}"/>
              </a:ext>
            </a:extLst>
          </p:cNvPr>
          <p:cNvSpPr/>
          <p:nvPr/>
        </p:nvSpPr>
        <p:spPr>
          <a:xfrm flipH="1" flipV="1">
            <a:off x="8314168" y="2066862"/>
            <a:ext cx="3877832" cy="4791138"/>
          </a:xfrm>
          <a:prstGeom prst="rect">
            <a:avLst/>
          </a:prstGeom>
          <a:solidFill>
            <a:srgbClr val="00305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A3316D-135A-0111-FD5F-6519C6E7C2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4826" y="1654822"/>
            <a:ext cx="6846595" cy="1301465"/>
          </a:xfrm>
          <a:prstGeom prst="rect">
            <a:avLst/>
          </a:prstGeom>
        </p:spPr>
        <p:txBody>
          <a:bodyPr/>
          <a:lstStyle/>
          <a:p>
            <a:r>
              <a:rPr lang="da-DK" sz="3600" dirty="0">
                <a:ea typeface="Calibri" panose="020F0502020204030204" pitchFamily="34" charset="0"/>
                <a:cs typeface="Times New Roman" panose="02020603050405020304" pitchFamily="18" charset="0"/>
              </a:rPr>
              <a:t>Fremtiden – økonomi:</a:t>
            </a:r>
            <a:endParaRPr lang="en-US" sz="3600" dirty="0">
              <a:solidFill>
                <a:srgbClr val="051C2C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8C1FAD-FC3F-49E7-B770-150CF023913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84826" y="2305553"/>
            <a:ext cx="6846595" cy="430925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da-DK" sz="1600" b="1" dirty="0"/>
              <a:t>Løbende udgifter</a:t>
            </a:r>
          </a:p>
          <a:p>
            <a:pPr>
              <a:lnSpc>
                <a:spcPct val="100000"/>
              </a:lnSpc>
            </a:pPr>
            <a:r>
              <a:rPr lang="da-DK" sz="1600" dirty="0"/>
              <a:t>De foreløbige analyser viser, at økonomien efter 2035 kan blive sårbar.</a:t>
            </a:r>
          </a:p>
          <a:p>
            <a:pPr>
              <a:lnSpc>
                <a:spcPct val="100000"/>
              </a:lnSpc>
            </a:pPr>
            <a:r>
              <a:rPr lang="da-DK" sz="1600" dirty="0"/>
              <a:t>Der kan blive behov for en prisstigning på 25% fra 2035 for at skabe en mere robust økonomi.</a:t>
            </a:r>
          </a:p>
          <a:p>
            <a:pPr>
              <a:lnSpc>
                <a:spcPct val="100000"/>
              </a:lnSpc>
            </a:pPr>
            <a:r>
              <a:rPr lang="da-DK" sz="1600" dirty="0"/>
              <a:t>Det er </a:t>
            </a:r>
            <a:r>
              <a:rPr lang="da-DK" sz="1600" u="sng" dirty="0"/>
              <a:t>ikke</a:t>
            </a:r>
            <a:r>
              <a:rPr lang="da-DK" sz="1600" dirty="0"/>
              <a:t> en besluttet prisstigning.</a:t>
            </a:r>
          </a:p>
          <a:p>
            <a:pPr>
              <a:lnSpc>
                <a:spcPct val="100000"/>
              </a:lnSpc>
            </a:pPr>
            <a:endParaRPr lang="da-DK" sz="1600" b="1" dirty="0"/>
          </a:p>
          <a:p>
            <a:pPr>
              <a:lnSpc>
                <a:spcPct val="100000"/>
              </a:lnSpc>
            </a:pPr>
            <a:r>
              <a:rPr lang="da-DK" sz="1600" b="1" dirty="0"/>
              <a:t>Afskrivninger</a:t>
            </a:r>
          </a:p>
          <a:p>
            <a:pPr>
              <a:lnSpc>
                <a:spcPct val="100000"/>
              </a:lnSpc>
            </a:pPr>
            <a:r>
              <a:rPr lang="da-DK" sz="1600" dirty="0"/>
              <a:t>Indtil 1.1.35: Den nuværende anlægsinvestering afskrives til nul. </a:t>
            </a:r>
          </a:p>
          <a:p>
            <a:pPr>
              <a:lnSpc>
                <a:spcPct val="100000"/>
              </a:lnSpc>
            </a:pPr>
            <a:r>
              <a:rPr lang="da-DK" sz="1600" dirty="0"/>
              <a:t>Termonettet skal ikke være regnskabsmæssigt belastet af den nuværende investering, når termonettet udskilles den 1.1. 35.  </a:t>
            </a:r>
          </a:p>
          <a:p>
            <a:pPr>
              <a:lnSpc>
                <a:spcPct val="100000"/>
              </a:lnSpc>
            </a:pPr>
            <a:r>
              <a:rPr lang="da-DK" sz="1600" dirty="0"/>
              <a:t>Vi sender </a:t>
            </a:r>
            <a:r>
              <a:rPr lang="da-DK" sz="1600" u="sng" dirty="0"/>
              <a:t>ikke</a:t>
            </a:r>
            <a:r>
              <a:rPr lang="da-DK" sz="1600" dirty="0"/>
              <a:t> en historisk regning til jer.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C3D4BBA-4C77-4445-D92A-68D56A63B7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7615" y="686496"/>
            <a:ext cx="1709083" cy="865290"/>
          </a:xfrm>
          <a:prstGeom prst="rect">
            <a:avLst/>
          </a:prstGeom>
        </p:spPr>
      </p:pic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A6FE6459-FE23-5297-2788-3C5D39D7478C}"/>
              </a:ext>
            </a:extLst>
          </p:cNvPr>
          <p:cNvGraphicFramePr/>
          <p:nvPr/>
        </p:nvGraphicFramePr>
        <p:xfrm>
          <a:off x="6425571" y="986589"/>
          <a:ext cx="4746061" cy="47460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398539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63BEF-E9F8-EA0A-F205-A96C523F2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Diagonal Corners Rounded 17">
            <a:extLst>
              <a:ext uri="{FF2B5EF4-FFF2-40B4-BE49-F238E27FC236}">
                <a16:creationId xmlns:a16="http://schemas.microsoft.com/office/drawing/2014/main" id="{BA7A8D20-0353-AB8B-B57F-5EF9F98A699D}"/>
              </a:ext>
            </a:extLst>
          </p:cNvPr>
          <p:cNvSpPr/>
          <p:nvPr/>
        </p:nvSpPr>
        <p:spPr>
          <a:xfrm flipH="1" flipV="1">
            <a:off x="8314168" y="2066862"/>
            <a:ext cx="3877832" cy="4791138"/>
          </a:xfrm>
          <a:prstGeom prst="rect">
            <a:avLst/>
          </a:prstGeom>
          <a:solidFill>
            <a:srgbClr val="00305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2771F21-3A85-C8DC-BA23-F9F49EC011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64282" y="2043928"/>
            <a:ext cx="6175449" cy="1301465"/>
          </a:xfrm>
          <a:prstGeom prst="rect">
            <a:avLst/>
          </a:prstGeom>
        </p:spPr>
        <p:txBody>
          <a:bodyPr/>
          <a:lstStyle/>
          <a:p>
            <a:r>
              <a:rPr lang="da-DK" sz="3600" dirty="0">
                <a:ea typeface="Calibri" panose="020F0502020204030204" pitchFamily="34" charset="0"/>
                <a:cs typeface="Times New Roman" panose="02020603050405020304" pitchFamily="18" charset="0"/>
              </a:rPr>
              <a:t>Fremtiden – økonomi:</a:t>
            </a:r>
            <a:endParaRPr lang="en-US" sz="3600" dirty="0">
              <a:solidFill>
                <a:srgbClr val="051C2C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68C14A-098C-6F90-9DD1-8E339395E08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7397" y="2694661"/>
            <a:ext cx="7136403" cy="3037989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endParaRPr lang="da-DK" sz="2000" dirty="0"/>
          </a:p>
          <a:p>
            <a:pPr>
              <a:lnSpc>
                <a:spcPct val="100000"/>
              </a:lnSpc>
            </a:pPr>
            <a:r>
              <a:rPr lang="da-DK" sz="2000" dirty="0"/>
              <a:t>Hvis jeg ikke vil være kunde længere (</a:t>
            </a:r>
            <a:r>
              <a:rPr lang="da-DK" sz="2000" b="1" dirty="0"/>
              <a:t>indtil</a:t>
            </a:r>
            <a:r>
              <a:rPr lang="da-DK" sz="2000" dirty="0"/>
              <a:t> 1.1.35):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2000" dirty="0"/>
              <a:t>Betale omkostningerne til afbrydelse (stikledning/hovedledning) og fjernelse af varmepumpe og stikledning ca. </a:t>
            </a:r>
            <a:r>
              <a:rPr lang="da-DK" sz="2000" b="1" dirty="0"/>
              <a:t>42.000 kr.</a:t>
            </a:r>
            <a:r>
              <a:rPr lang="da-DK" sz="2000" dirty="0"/>
              <a:t>, overslag.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2000" dirty="0"/>
              <a:t>Og udtrædelsesomkostninger i størrelsesordenen </a:t>
            </a:r>
            <a:r>
              <a:rPr lang="da-DK" sz="2000" b="1" dirty="0"/>
              <a:t>45.000-50.000 kr</a:t>
            </a:r>
            <a:r>
              <a:rPr lang="da-DK" sz="2000" dirty="0"/>
              <a:t>.     </a:t>
            </a:r>
          </a:p>
          <a:p>
            <a:pPr>
              <a:lnSpc>
                <a:spcPct val="100000"/>
              </a:lnSpc>
            </a:pPr>
            <a:endParaRPr lang="da-DK" sz="1400" dirty="0"/>
          </a:p>
          <a:p>
            <a:pPr>
              <a:lnSpc>
                <a:spcPct val="100000"/>
              </a:lnSpc>
            </a:pPr>
            <a:r>
              <a:rPr lang="da-DK" sz="1400" dirty="0"/>
              <a:t> </a:t>
            </a:r>
          </a:p>
          <a:p>
            <a:pPr>
              <a:lnSpc>
                <a:spcPct val="100000"/>
              </a:lnSpc>
            </a:pPr>
            <a:endParaRPr lang="da-DK" sz="1400" dirty="0"/>
          </a:p>
          <a:p>
            <a:pPr>
              <a:lnSpc>
                <a:spcPct val="100000"/>
              </a:lnSpc>
            </a:pPr>
            <a:endParaRPr lang="da-DK" sz="1400" dirty="0"/>
          </a:p>
          <a:p>
            <a:pPr>
              <a:lnSpc>
                <a:spcPct val="100000"/>
              </a:lnSpc>
            </a:pPr>
            <a:endParaRPr lang="da-DK" sz="140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8E64C6E-13B5-D0AC-C39C-970BB954A5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7615" y="686496"/>
            <a:ext cx="1709083" cy="865290"/>
          </a:xfrm>
          <a:prstGeom prst="rect">
            <a:avLst/>
          </a:prstGeom>
        </p:spPr>
      </p:pic>
      <p:sp>
        <p:nvSpPr>
          <p:cNvPr id="3" name="Rektangel: afrundede hjørner 2">
            <a:extLst>
              <a:ext uri="{FF2B5EF4-FFF2-40B4-BE49-F238E27FC236}">
                <a16:creationId xmlns:a16="http://schemas.microsoft.com/office/drawing/2014/main" id="{22741CCF-249C-9A90-63EA-45C5AAAAC31B}"/>
              </a:ext>
            </a:extLst>
          </p:cNvPr>
          <p:cNvSpPr/>
          <p:nvPr/>
        </p:nvSpPr>
        <p:spPr>
          <a:xfrm>
            <a:off x="7047330" y="1125350"/>
            <a:ext cx="3877832" cy="46073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FE35245D-7330-87D7-F73C-075762ED9B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500" y="1018093"/>
            <a:ext cx="3211863" cy="439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4792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5FD14-979C-C46F-BCFE-5C52C1C98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Diagonal Corners Rounded 17">
            <a:extLst>
              <a:ext uri="{FF2B5EF4-FFF2-40B4-BE49-F238E27FC236}">
                <a16:creationId xmlns:a16="http://schemas.microsoft.com/office/drawing/2014/main" id="{A61BEA37-65EA-17F9-7BB4-BEB91F61E0CB}"/>
              </a:ext>
            </a:extLst>
          </p:cNvPr>
          <p:cNvSpPr/>
          <p:nvPr/>
        </p:nvSpPr>
        <p:spPr>
          <a:xfrm flipH="1" flipV="1">
            <a:off x="8314168" y="2066862"/>
            <a:ext cx="3877832" cy="4791138"/>
          </a:xfrm>
          <a:prstGeom prst="rect">
            <a:avLst/>
          </a:prstGeom>
          <a:solidFill>
            <a:srgbClr val="00305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12CFB27-A402-B8D2-2CAA-CE64A51A5A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62648" y="2043929"/>
            <a:ext cx="6768774" cy="1301465"/>
          </a:xfrm>
          <a:prstGeom prst="rect">
            <a:avLst/>
          </a:prstGeom>
        </p:spPr>
        <p:txBody>
          <a:bodyPr/>
          <a:lstStyle/>
          <a:p>
            <a:r>
              <a:rPr lang="da-DK" sz="3600" dirty="0">
                <a:ea typeface="Calibri" panose="020F0502020204030204" pitchFamily="34" charset="0"/>
                <a:cs typeface="Times New Roman" panose="02020603050405020304" pitchFamily="18" charset="0"/>
              </a:rPr>
              <a:t>Fremtiden – økonomi:</a:t>
            </a:r>
            <a:endParaRPr lang="en-US" sz="3600" dirty="0">
              <a:solidFill>
                <a:srgbClr val="051C2C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EAB14F-2AE0-84FF-3DD3-B02B97BC1E9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62647" y="2694661"/>
            <a:ext cx="7031153" cy="3037989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endParaRPr lang="da-DK" sz="2000" dirty="0"/>
          </a:p>
          <a:p>
            <a:pPr>
              <a:lnSpc>
                <a:spcPct val="100000"/>
              </a:lnSpc>
            </a:pPr>
            <a:r>
              <a:rPr lang="da-DK" sz="2000" dirty="0"/>
              <a:t>Hvis jeg ikke vil være kunde længere (</a:t>
            </a:r>
            <a:r>
              <a:rPr lang="da-DK" sz="2000" b="1" dirty="0"/>
              <a:t>fra</a:t>
            </a:r>
            <a:r>
              <a:rPr lang="da-DK" sz="2000" dirty="0"/>
              <a:t> 1.1.35):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2000" dirty="0"/>
              <a:t>Betale omkostningerne til afbrydelse (stikledning/hovedledning) og fjernelse af varmepumpe og stikledning ca. </a:t>
            </a:r>
            <a:r>
              <a:rPr lang="da-DK" sz="2000" b="1" dirty="0"/>
              <a:t>42.000 kr.</a:t>
            </a:r>
            <a:r>
              <a:rPr lang="da-DK" sz="2000" dirty="0"/>
              <a:t>, overslag.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2000" dirty="0"/>
              <a:t>Udtrædelsesomkostninger til </a:t>
            </a:r>
            <a:r>
              <a:rPr lang="da-DK" sz="2000" u="sng" dirty="0"/>
              <a:t>forventeligt</a:t>
            </a:r>
            <a:r>
              <a:rPr lang="da-DK" sz="2000" dirty="0"/>
              <a:t> </a:t>
            </a:r>
            <a:r>
              <a:rPr lang="da-DK" sz="2000" b="1" dirty="0"/>
              <a:t>nul kr.</a:t>
            </a:r>
            <a:r>
              <a:rPr lang="da-DK" sz="2000" dirty="0"/>
              <a:t>, – indtil der foretages reinvestering.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2000" dirty="0"/>
              <a:t>Afhængig af den konkrete løsning fra 2035.     </a:t>
            </a:r>
          </a:p>
          <a:p>
            <a:pPr>
              <a:lnSpc>
                <a:spcPct val="100000"/>
              </a:lnSpc>
            </a:pPr>
            <a:endParaRPr lang="da-DK" sz="1400" dirty="0"/>
          </a:p>
          <a:p>
            <a:pPr>
              <a:lnSpc>
                <a:spcPct val="100000"/>
              </a:lnSpc>
            </a:pPr>
            <a:r>
              <a:rPr lang="da-DK" sz="1400" dirty="0"/>
              <a:t> </a:t>
            </a:r>
          </a:p>
          <a:p>
            <a:pPr>
              <a:lnSpc>
                <a:spcPct val="100000"/>
              </a:lnSpc>
            </a:pPr>
            <a:endParaRPr lang="da-DK" sz="1400" dirty="0"/>
          </a:p>
          <a:p>
            <a:pPr>
              <a:lnSpc>
                <a:spcPct val="100000"/>
              </a:lnSpc>
            </a:pPr>
            <a:endParaRPr lang="da-DK" sz="1400" dirty="0"/>
          </a:p>
          <a:p>
            <a:pPr>
              <a:lnSpc>
                <a:spcPct val="100000"/>
              </a:lnSpc>
            </a:pPr>
            <a:endParaRPr lang="da-DK" sz="140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292DAE9-43BF-45EA-5551-7A8F6CCD1A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7615" y="686496"/>
            <a:ext cx="1709083" cy="865290"/>
          </a:xfrm>
          <a:prstGeom prst="rect">
            <a:avLst/>
          </a:prstGeom>
        </p:spPr>
      </p:pic>
      <p:sp>
        <p:nvSpPr>
          <p:cNvPr id="3" name="Rektangel: afrundede hjørner 2">
            <a:extLst>
              <a:ext uri="{FF2B5EF4-FFF2-40B4-BE49-F238E27FC236}">
                <a16:creationId xmlns:a16="http://schemas.microsoft.com/office/drawing/2014/main" id="{BD79041B-AFF0-8B1A-B949-504C76C6C1FD}"/>
              </a:ext>
            </a:extLst>
          </p:cNvPr>
          <p:cNvSpPr/>
          <p:nvPr/>
        </p:nvSpPr>
        <p:spPr>
          <a:xfrm>
            <a:off x="6785002" y="1125350"/>
            <a:ext cx="3877832" cy="46073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38E82BBC-E2E2-6483-548F-4A699FE4E6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835" y="920657"/>
            <a:ext cx="3181190" cy="439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2788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260E0-791B-20BE-49BC-3215DEBE8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Diagonal Corners Rounded 17">
            <a:extLst>
              <a:ext uri="{FF2B5EF4-FFF2-40B4-BE49-F238E27FC236}">
                <a16:creationId xmlns:a16="http://schemas.microsoft.com/office/drawing/2014/main" id="{1428216F-86D3-92A9-EC0E-BF39F19E26FB}"/>
              </a:ext>
            </a:extLst>
          </p:cNvPr>
          <p:cNvSpPr/>
          <p:nvPr/>
        </p:nvSpPr>
        <p:spPr>
          <a:xfrm flipH="1" flipV="1">
            <a:off x="8314168" y="2066862"/>
            <a:ext cx="3877832" cy="4791138"/>
          </a:xfrm>
          <a:prstGeom prst="rect">
            <a:avLst/>
          </a:prstGeom>
          <a:solidFill>
            <a:srgbClr val="00305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2" name="Pladsholder til billede 11">
            <a:extLst>
              <a:ext uri="{FF2B5EF4-FFF2-40B4-BE49-F238E27FC236}">
                <a16:creationId xmlns:a16="http://schemas.microsoft.com/office/drawing/2014/main" id="{291C69AB-8F17-FA3C-208E-4B0FB439348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1" r="19041"/>
          <a:stretch/>
        </p:blipFill>
        <p:spPr/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7CDF3F-0929-7DDB-190E-23CE017C94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38866" y="1970076"/>
            <a:ext cx="6712263" cy="1301465"/>
          </a:xfrm>
          <a:prstGeom prst="rect">
            <a:avLst/>
          </a:prstGeom>
        </p:spPr>
        <p:txBody>
          <a:bodyPr/>
          <a:lstStyle/>
          <a:p>
            <a:r>
              <a:rPr lang="da-DK" sz="3600" dirty="0">
                <a:ea typeface="Calibri" panose="020F0502020204030204" pitchFamily="34" charset="0"/>
                <a:cs typeface="Times New Roman" panose="02020603050405020304" pitchFamily="18" charset="0"/>
              </a:rPr>
              <a:t>Hvad kan I forvente af HTF?</a:t>
            </a:r>
          </a:p>
          <a:p>
            <a:endParaRPr lang="en-US" sz="3600" dirty="0">
              <a:solidFill>
                <a:srgbClr val="051C2C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22AB91-A519-7A50-11E1-EC7F6A09349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3464" y="2066862"/>
            <a:ext cx="6488349" cy="4316521"/>
          </a:xfrm>
          <a:prstGeom prst="rect">
            <a:avLst/>
          </a:prstGeom>
        </p:spPr>
        <p:txBody>
          <a:bodyPr/>
          <a:lstStyle/>
          <a:p>
            <a:endParaRPr lang="da-DK" sz="1800" dirty="0"/>
          </a:p>
          <a:p>
            <a:endParaRPr lang="da-DK" sz="1800" dirty="0"/>
          </a:p>
          <a:p>
            <a:r>
              <a:rPr lang="da-DK" sz="1800" dirty="0"/>
              <a:t>I kan forvente, at vi: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/>
              <a:t>lægger fakta åbent frem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/>
              <a:t>siger tydeligt, hvad vi ved og ikke ved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/>
              <a:t>orienterer i god tid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/>
              <a:t>inddrager jer i processen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/>
              <a:t>tager ansvar for en ordentlig overgang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/>
              <a:t>arbejder for den bedst mulige løsning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800" dirty="0"/>
          </a:p>
          <a:p>
            <a:r>
              <a:rPr lang="da-DK" sz="1800" dirty="0"/>
              <a:t>Vi vil gerne styrke dialogen med en kontaktgruppe for alle kunderne i Vridsløsemagle – til sparring og drøftelser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5301BFC-C702-144B-62CF-C8CD7FEA04E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7615" y="686496"/>
            <a:ext cx="1709083" cy="86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6816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530BA-357E-2F24-3806-31AFA35A7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Diagonal Corners Rounded 17">
            <a:extLst>
              <a:ext uri="{FF2B5EF4-FFF2-40B4-BE49-F238E27FC236}">
                <a16:creationId xmlns:a16="http://schemas.microsoft.com/office/drawing/2014/main" id="{043084E1-0020-66E1-32BA-AFCA07559312}"/>
              </a:ext>
            </a:extLst>
          </p:cNvPr>
          <p:cNvSpPr/>
          <p:nvPr/>
        </p:nvSpPr>
        <p:spPr>
          <a:xfrm flipH="1" flipV="1">
            <a:off x="8314168" y="2066862"/>
            <a:ext cx="3877832" cy="4791138"/>
          </a:xfrm>
          <a:prstGeom prst="rect">
            <a:avLst/>
          </a:prstGeom>
          <a:solidFill>
            <a:srgbClr val="00305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2" name="Pladsholder til billede 11">
            <a:extLst>
              <a:ext uri="{FF2B5EF4-FFF2-40B4-BE49-F238E27FC236}">
                <a16:creationId xmlns:a16="http://schemas.microsoft.com/office/drawing/2014/main" id="{7F22C768-86DB-EB1F-6B60-E5022D92D71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6" r="26806"/>
          <a:stretch/>
        </p:blipFill>
        <p:spPr/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1CE809-D17D-5B09-6BCA-3B7034AEA7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5972" y="2043929"/>
            <a:ext cx="5103394" cy="130146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3600" dirty="0" err="1">
                <a:solidFill>
                  <a:srgbClr val="051C2C"/>
                </a:solidFill>
                <a:cs typeface="Poppins ExtraBold" panose="00000900000000000000" pitchFamily="2" charset="0"/>
              </a:rPr>
              <a:t>Hvad</a:t>
            </a:r>
            <a:r>
              <a:rPr lang="en-US" sz="3600" dirty="0">
                <a:solidFill>
                  <a:srgbClr val="051C2C"/>
                </a:solidFill>
                <a:cs typeface="Poppins ExtraBold" panose="00000900000000000000" pitchFamily="2" charset="0"/>
              </a:rPr>
              <a:t> </a:t>
            </a:r>
            <a:r>
              <a:rPr lang="en-US" sz="3600" dirty="0" err="1">
                <a:solidFill>
                  <a:srgbClr val="051C2C"/>
                </a:solidFill>
                <a:cs typeface="Poppins ExtraBold" panose="00000900000000000000" pitchFamily="2" charset="0"/>
              </a:rPr>
              <a:t>kommer</a:t>
            </a:r>
            <a:r>
              <a:rPr lang="en-US" sz="3600" dirty="0">
                <a:solidFill>
                  <a:srgbClr val="051C2C"/>
                </a:solidFill>
                <a:cs typeface="Poppins ExtraBold" panose="00000900000000000000" pitchFamily="2" charset="0"/>
              </a:rPr>
              <a:t> der </a:t>
            </a:r>
            <a:r>
              <a:rPr lang="en-US" sz="3600" dirty="0" err="1">
                <a:solidFill>
                  <a:srgbClr val="051C2C"/>
                </a:solidFill>
                <a:cs typeface="Poppins ExtraBold" panose="00000900000000000000" pitchFamily="2" charset="0"/>
              </a:rPr>
              <a:t>til</a:t>
            </a:r>
            <a:r>
              <a:rPr lang="en-US" sz="3600" dirty="0">
                <a:solidFill>
                  <a:srgbClr val="051C2C"/>
                </a:solidFill>
                <a:cs typeface="Poppins ExtraBold" panose="00000900000000000000" pitchFamily="2" charset="0"/>
              </a:rPr>
              <a:t> at </a:t>
            </a:r>
            <a:r>
              <a:rPr lang="en-US" sz="3600" dirty="0" err="1">
                <a:solidFill>
                  <a:srgbClr val="051C2C"/>
                </a:solidFill>
                <a:cs typeface="Poppins ExtraBold" panose="00000900000000000000" pitchFamily="2" charset="0"/>
              </a:rPr>
              <a:t>ske</a:t>
            </a:r>
            <a:r>
              <a:rPr lang="en-US" sz="3600" dirty="0">
                <a:solidFill>
                  <a:srgbClr val="051C2C"/>
                </a:solidFill>
                <a:cs typeface="Poppins ExtraBold" panose="00000900000000000000" pitchFamily="2" charset="0"/>
              </a:rPr>
              <a:t>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E5397B-8CF4-372B-C53E-75BA526C59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5971" y="3269120"/>
            <a:ext cx="6021483" cy="3037989"/>
          </a:xfrm>
          <a:prstGeom prst="rect">
            <a:avLst/>
          </a:prstGeom>
        </p:spPr>
        <p:txBody>
          <a:bodyPr/>
          <a:lstStyle/>
          <a:p>
            <a:r>
              <a:rPr lang="da-DK" sz="1800" dirty="0"/>
              <a:t>En foreløbig tidsplan: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/>
              <a:t>1. kvartal 2027: Informationsmøde om alternativer – med den aktuelle viden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/>
              <a:t>Informationsmøder med kontaktgruppe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/>
              <a:t>2030: Møder om alternativer og den fremtidige driftsform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/>
              <a:t>2031: Beslutning om alternativer og den fremtidige driftsform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/>
              <a:t>Januar 2035: Nye vilkår for afregning af varmen træder i kraft </a:t>
            </a:r>
          </a:p>
          <a:p>
            <a:endParaRPr lang="da-DK" sz="180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1E37193-FBA6-DA9B-CB22-E10A2F5563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7615" y="686496"/>
            <a:ext cx="1709083" cy="86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2668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212297-43F6-4BD0-7B23-AB5D8E692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Diagonal Corners Rounded 17">
            <a:extLst>
              <a:ext uri="{FF2B5EF4-FFF2-40B4-BE49-F238E27FC236}">
                <a16:creationId xmlns:a16="http://schemas.microsoft.com/office/drawing/2014/main" id="{2637865E-6AAB-2C57-F87E-1C714B5A56CD}"/>
              </a:ext>
            </a:extLst>
          </p:cNvPr>
          <p:cNvSpPr/>
          <p:nvPr/>
        </p:nvSpPr>
        <p:spPr>
          <a:xfrm flipH="1" flipV="1">
            <a:off x="8314168" y="2066862"/>
            <a:ext cx="3877832" cy="4791138"/>
          </a:xfrm>
          <a:prstGeom prst="rect">
            <a:avLst/>
          </a:prstGeom>
          <a:solidFill>
            <a:srgbClr val="00305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BE825A-B1E9-7ED8-C2DD-270862F061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64172" y="1832050"/>
            <a:ext cx="6175449" cy="130146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3600" dirty="0" err="1">
                <a:solidFill>
                  <a:srgbClr val="051C2C"/>
                </a:solidFill>
                <a:cs typeface="Poppins ExtraBold" panose="00000900000000000000" pitchFamily="2" charset="0"/>
              </a:rPr>
              <a:t>Hvad</a:t>
            </a:r>
            <a:r>
              <a:rPr lang="en-US" sz="3600" dirty="0">
                <a:solidFill>
                  <a:srgbClr val="051C2C"/>
                </a:solidFill>
                <a:cs typeface="Poppins ExtraBold" panose="00000900000000000000" pitchFamily="2" charset="0"/>
              </a:rPr>
              <a:t> </a:t>
            </a:r>
            <a:r>
              <a:rPr lang="en-US" sz="3600" dirty="0" err="1">
                <a:solidFill>
                  <a:srgbClr val="051C2C"/>
                </a:solidFill>
                <a:cs typeface="Poppins ExtraBold" panose="00000900000000000000" pitchFamily="2" charset="0"/>
              </a:rPr>
              <a:t>gør</a:t>
            </a:r>
            <a:r>
              <a:rPr lang="en-US" sz="3600" dirty="0">
                <a:solidFill>
                  <a:srgbClr val="051C2C"/>
                </a:solidFill>
                <a:cs typeface="Poppins ExtraBold" panose="00000900000000000000" pitchFamily="2" charset="0"/>
              </a:rPr>
              <a:t> vi nu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6F11F4-ABFE-662E-EB09-3BA3AD986C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5971" y="3133515"/>
            <a:ext cx="5972845" cy="3037989"/>
          </a:xfrm>
          <a:prstGeom prst="rect">
            <a:avLst/>
          </a:prstGeom>
        </p:spPr>
        <p:txBody>
          <a:bodyPr/>
          <a:lstStyle/>
          <a:p>
            <a:r>
              <a:rPr lang="da-DK" sz="1800" dirty="0"/>
              <a:t>Vi skal bruge tiden på at: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/>
              <a:t>analysere økonomi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/>
              <a:t>undersøge tekniske muligheder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/>
              <a:t>vurdere alternativer </a:t>
            </a:r>
          </a:p>
          <a:p>
            <a:endParaRPr lang="da-DK" sz="180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2A3D19B-55F8-746C-0B62-4144577806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7615" y="686496"/>
            <a:ext cx="1709083" cy="865290"/>
          </a:xfrm>
          <a:prstGeom prst="rect">
            <a:avLst/>
          </a:prstGeom>
        </p:spPr>
      </p:pic>
      <p:pic>
        <p:nvPicPr>
          <p:cNvPr id="3" name="Pladsholder til billede 11">
            <a:extLst>
              <a:ext uri="{FF2B5EF4-FFF2-40B4-BE49-F238E27FC236}">
                <a16:creationId xmlns:a16="http://schemas.microsoft.com/office/drawing/2014/main" id="{9D34E6A3-29B6-162D-7E07-C222941FD33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2" r="22502"/>
          <a:stretch/>
        </p:blipFill>
        <p:spPr>
          <a:xfrm>
            <a:off x="7332846" y="1192434"/>
            <a:ext cx="3938918" cy="4777934"/>
          </a:xfrm>
          <a:prstGeom prst="round2DiagRect">
            <a:avLst/>
          </a:prstGeom>
          <a:solidFill>
            <a:schemeClr val="bg1">
              <a:lumMod val="9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3457995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95882-3E0A-BCAE-0AB4-769F934E2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Diagonal Corners Rounded 17">
            <a:extLst>
              <a:ext uri="{FF2B5EF4-FFF2-40B4-BE49-F238E27FC236}">
                <a16:creationId xmlns:a16="http://schemas.microsoft.com/office/drawing/2014/main" id="{6AA419A4-3CAC-B4AD-BBE7-D3A7E08D2A16}"/>
              </a:ext>
            </a:extLst>
          </p:cNvPr>
          <p:cNvSpPr/>
          <p:nvPr/>
        </p:nvSpPr>
        <p:spPr>
          <a:xfrm flipH="1" flipV="1">
            <a:off x="8314168" y="2066862"/>
            <a:ext cx="3877832" cy="4791138"/>
          </a:xfrm>
          <a:prstGeom prst="rect">
            <a:avLst/>
          </a:prstGeom>
          <a:solidFill>
            <a:srgbClr val="00305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2" name="Pladsholder til billede 11">
            <a:extLst>
              <a:ext uri="{FF2B5EF4-FFF2-40B4-BE49-F238E27FC236}">
                <a16:creationId xmlns:a16="http://schemas.microsoft.com/office/drawing/2014/main" id="{6DC9D9E3-5A71-786F-A994-318DA30F312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90" b="4090"/>
          <a:stretch/>
        </p:blipFill>
        <p:spPr/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C3726E-6103-C981-7FB3-30BC1AACE2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5972" y="1752099"/>
            <a:ext cx="4680878" cy="1301465"/>
          </a:xfrm>
          <a:prstGeom prst="rect">
            <a:avLst/>
          </a:prstGeom>
        </p:spPr>
        <p:txBody>
          <a:bodyPr/>
          <a:lstStyle/>
          <a:p>
            <a:r>
              <a:rPr lang="da-DK" sz="3600" dirty="0">
                <a:ea typeface="Calibri" panose="020F0502020204030204" pitchFamily="34" charset="0"/>
                <a:cs typeface="Times New Roman" panose="02020603050405020304" pitchFamily="18" charset="0"/>
              </a:rPr>
              <a:t>Opsummering</a:t>
            </a:r>
          </a:p>
          <a:p>
            <a:endParaRPr lang="en-US" sz="3600" dirty="0">
              <a:solidFill>
                <a:srgbClr val="051C2C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A64D0C-9717-3BD9-AEC0-1BC2ED8FE2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5972" y="2603857"/>
            <a:ext cx="6109031" cy="3037989"/>
          </a:xfrm>
          <a:prstGeom prst="rect">
            <a:avLst/>
          </a:prstGeom>
        </p:spPr>
        <p:txBody>
          <a:bodyPr/>
          <a:lstStyle/>
          <a:p>
            <a:pPr marL="285750" indent="-28575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6120130" algn="r"/>
              </a:tabLst>
            </a:pPr>
            <a:r>
              <a:rPr lang="da-DK" sz="1800" dirty="0"/>
              <a:t>Termonettet fortsætter indtil videre som hidtil</a:t>
            </a:r>
          </a:p>
          <a:p>
            <a:pPr marL="285750" indent="-28575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6120130" algn="r"/>
              </a:tabLst>
            </a:pPr>
            <a:r>
              <a:rPr lang="da-DK" sz="1800" dirty="0"/>
              <a:t>Lovgivningen ændrer de økonomiske vilkår for at være kunde fra 2035 </a:t>
            </a:r>
          </a:p>
          <a:p>
            <a:pPr marL="285750" indent="-28575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6120130" algn="r"/>
              </a:tabLst>
            </a:pPr>
            <a:r>
              <a:rPr lang="da-DK" sz="1800" dirty="0"/>
              <a:t>Fremtidig drift og reinvestering skal vurderes på nye vilkår </a:t>
            </a:r>
          </a:p>
          <a:p>
            <a:pPr marL="285750" indent="-28575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6120130" algn="r"/>
              </a:tabLst>
            </a:pPr>
            <a:r>
              <a:rPr lang="da-DK" sz="1800" dirty="0"/>
              <a:t>HTF arbejder for, at eksisterende anlægsomkostninger håndteres inden 2035 </a:t>
            </a:r>
          </a:p>
          <a:p>
            <a:pPr marL="285750" indent="-28575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6120130" algn="r"/>
              </a:tabLst>
            </a:pPr>
            <a:r>
              <a:rPr lang="da-DK" sz="1800" dirty="0"/>
              <a:t>Der er endnu ikke truffet beslutning om fremtiden </a:t>
            </a:r>
          </a:p>
          <a:p>
            <a:pPr marL="285750" indent="-28575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6120130" algn="r"/>
              </a:tabLst>
            </a:pPr>
            <a:r>
              <a:rPr lang="da-DK" sz="1800" dirty="0"/>
              <a:t>Dialogen starter nu, fordi der stadig er tid</a:t>
            </a:r>
            <a:endParaRPr lang="da-DK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8C40ADA-EE06-67FF-9246-492CE94AFA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7615" y="686496"/>
            <a:ext cx="1709083" cy="86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4603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97A34-EF5E-B66E-F7ED-658E40C09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Diagonal Corners Rounded 17">
            <a:extLst>
              <a:ext uri="{FF2B5EF4-FFF2-40B4-BE49-F238E27FC236}">
                <a16:creationId xmlns:a16="http://schemas.microsoft.com/office/drawing/2014/main" id="{1A44EB70-DF56-6396-AEA5-1764749AA01B}"/>
              </a:ext>
            </a:extLst>
          </p:cNvPr>
          <p:cNvSpPr/>
          <p:nvPr/>
        </p:nvSpPr>
        <p:spPr>
          <a:xfrm flipH="1" flipV="1">
            <a:off x="8314168" y="2066862"/>
            <a:ext cx="3877832" cy="4791138"/>
          </a:xfrm>
          <a:prstGeom prst="rect">
            <a:avLst/>
          </a:prstGeom>
          <a:solidFill>
            <a:srgbClr val="00305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2" name="Pladsholder til billede 11">
            <a:extLst>
              <a:ext uri="{FF2B5EF4-FFF2-40B4-BE49-F238E27FC236}">
                <a16:creationId xmlns:a16="http://schemas.microsoft.com/office/drawing/2014/main" id="{1E30CE61-16C2-2E9A-680B-F38E037F76E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6" r="26806"/>
          <a:stretch/>
        </p:blipFill>
        <p:spPr/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DE8DDE4-9E05-BEC3-5DB5-F40BAB64DD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8834" y="1967655"/>
            <a:ext cx="7348473" cy="130146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3600" dirty="0" err="1">
                <a:solidFill>
                  <a:srgbClr val="051C2C"/>
                </a:solidFill>
                <a:cs typeface="Poppins ExtraBold" panose="00000900000000000000" pitchFamily="2" charset="0"/>
              </a:rPr>
              <a:t>Spørgsmål</a:t>
            </a:r>
            <a:r>
              <a:rPr lang="en-US" sz="3600" dirty="0">
                <a:solidFill>
                  <a:srgbClr val="051C2C"/>
                </a:solidFill>
                <a:cs typeface="Poppins ExtraBold" panose="00000900000000000000" pitchFamily="2" charset="0"/>
              </a:rPr>
              <a:t> og </a:t>
            </a:r>
            <a:r>
              <a:rPr lang="en-US" sz="3600" dirty="0" err="1">
                <a:solidFill>
                  <a:srgbClr val="051C2C"/>
                </a:solidFill>
                <a:cs typeface="Poppins ExtraBold" panose="00000900000000000000" pitchFamily="2" charset="0"/>
              </a:rPr>
              <a:t>kommentarer</a:t>
            </a:r>
            <a:endParaRPr lang="en-US" sz="3600" dirty="0">
              <a:solidFill>
                <a:srgbClr val="051C2C"/>
              </a:solidFill>
              <a:cs typeface="Poppins ExtraBold" panose="00000900000000000000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C54F77-697D-9864-2156-0FA15887AAD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5971" y="3269120"/>
            <a:ext cx="5447551" cy="3037989"/>
          </a:xfrm>
          <a:prstGeom prst="rect">
            <a:avLst/>
          </a:prstGeom>
        </p:spPr>
        <p:txBody>
          <a:bodyPr/>
          <a:lstStyle/>
          <a:p>
            <a:r>
              <a:rPr lang="da-DK" sz="2000" dirty="0"/>
              <a:t>Præsentation og øvrig information bliver lagt på https://htf.dk/vridsloesemagle/</a:t>
            </a:r>
          </a:p>
          <a:p>
            <a:endParaRPr lang="da-DK" sz="2000" dirty="0"/>
          </a:p>
          <a:p>
            <a:r>
              <a:rPr lang="da-DK" sz="2000" dirty="0"/>
              <a:t>I kan altid skrive eller ringe til os:</a:t>
            </a:r>
          </a:p>
          <a:p>
            <a:endParaRPr lang="da-DK" sz="2000" dirty="0"/>
          </a:p>
          <a:p>
            <a:r>
              <a:rPr lang="da-DK" sz="2000" dirty="0">
                <a:solidFill>
                  <a:srgbClr val="051C2C"/>
                </a:solidFill>
              </a:rPr>
              <a:t>htf@htf.dk </a:t>
            </a:r>
          </a:p>
          <a:p>
            <a:r>
              <a:rPr lang="da-DK" sz="2000" dirty="0"/>
              <a:t>4355 3010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7A9FE03E-16F4-D475-9943-B8BA2FADBD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7615" y="686496"/>
            <a:ext cx="1709083" cy="86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6841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F5447-4E91-375F-B9CB-AC8896354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Diagonal Corners Rounded 17">
            <a:extLst>
              <a:ext uri="{FF2B5EF4-FFF2-40B4-BE49-F238E27FC236}">
                <a16:creationId xmlns:a16="http://schemas.microsoft.com/office/drawing/2014/main" id="{6DB9FF13-88E5-F3EC-1C89-E3398DCC94AE}"/>
              </a:ext>
            </a:extLst>
          </p:cNvPr>
          <p:cNvSpPr/>
          <p:nvPr/>
        </p:nvSpPr>
        <p:spPr>
          <a:xfrm flipH="1" flipV="1">
            <a:off x="8314168" y="2066862"/>
            <a:ext cx="3877832" cy="4791138"/>
          </a:xfrm>
          <a:prstGeom prst="rect">
            <a:avLst/>
          </a:prstGeom>
          <a:solidFill>
            <a:srgbClr val="00305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2" name="Pladsholder til billede 11">
            <a:extLst>
              <a:ext uri="{FF2B5EF4-FFF2-40B4-BE49-F238E27FC236}">
                <a16:creationId xmlns:a16="http://schemas.microsoft.com/office/drawing/2014/main" id="{D1B9E549-5D00-5E39-E16C-D80BF174D87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2" r="22502"/>
          <a:stretch/>
        </p:blipFill>
        <p:spPr/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6FB584-4040-C427-61DC-53EE59AE94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5972" y="2043929"/>
            <a:ext cx="5729465" cy="130146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3600" dirty="0" err="1">
                <a:solidFill>
                  <a:srgbClr val="051C2C"/>
                </a:solidFill>
                <a:cs typeface="Poppins ExtraBold" panose="00000900000000000000" pitchFamily="2" charset="0"/>
              </a:rPr>
              <a:t>Formål</a:t>
            </a:r>
            <a:r>
              <a:rPr lang="en-US" sz="3600" dirty="0">
                <a:solidFill>
                  <a:srgbClr val="051C2C"/>
                </a:solidFill>
                <a:cs typeface="Poppins ExtraBold" panose="00000900000000000000" pitchFamily="2" charset="0"/>
              </a:rPr>
              <a:t> med </a:t>
            </a:r>
            <a:r>
              <a:rPr lang="en-US" sz="3600" dirty="0" err="1">
                <a:solidFill>
                  <a:srgbClr val="051C2C"/>
                </a:solidFill>
                <a:cs typeface="Poppins ExtraBold" panose="00000900000000000000" pitchFamily="2" charset="0"/>
              </a:rPr>
              <a:t>mødet</a:t>
            </a:r>
            <a:endParaRPr lang="en-US" sz="3600" dirty="0">
              <a:solidFill>
                <a:srgbClr val="051C2C"/>
              </a:solidFill>
              <a:cs typeface="Poppins ExtraBold" panose="00000900000000000000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541252-1E41-89D1-5914-59700A66766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5971" y="2779979"/>
            <a:ext cx="5846385" cy="3037989"/>
          </a:xfrm>
          <a:prstGeom prst="rect">
            <a:avLst/>
          </a:prstGeom>
        </p:spPr>
        <p:txBody>
          <a:bodyPr/>
          <a:lstStyle/>
          <a:p>
            <a:r>
              <a:rPr lang="da-DK" sz="2000" dirty="0"/>
              <a:t>I dag vil vi: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000" dirty="0"/>
              <a:t>forklare, hvorfor vi har kontaktet jer nu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000" dirty="0"/>
              <a:t>gennemgå, hvad ændringen i lovgivningen betyder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000" dirty="0"/>
              <a:t>fortælle, hvad vi ved - og hvad vi endnu ikke ved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000" dirty="0"/>
              <a:t>forklare, hvordan vi arbejder videre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000" dirty="0"/>
              <a:t>svare på jeres spørgsmål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EEEFAEF-9220-84C1-C59E-532C9791D2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7615" y="686496"/>
            <a:ext cx="1709083" cy="86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9618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26BF6-97A7-4F4E-462C-211B36BA4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Diagonal Corners Rounded 17">
            <a:extLst>
              <a:ext uri="{FF2B5EF4-FFF2-40B4-BE49-F238E27FC236}">
                <a16:creationId xmlns:a16="http://schemas.microsoft.com/office/drawing/2014/main" id="{38415655-47AD-28DF-F39B-890058F60DB8}"/>
              </a:ext>
            </a:extLst>
          </p:cNvPr>
          <p:cNvSpPr/>
          <p:nvPr/>
        </p:nvSpPr>
        <p:spPr>
          <a:xfrm flipH="1" flipV="1">
            <a:off x="8314168" y="2066862"/>
            <a:ext cx="3877832" cy="4791138"/>
          </a:xfrm>
          <a:prstGeom prst="rect">
            <a:avLst/>
          </a:prstGeom>
          <a:solidFill>
            <a:srgbClr val="00305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2" name="Pladsholder til billede 11">
            <a:extLst>
              <a:ext uri="{FF2B5EF4-FFF2-40B4-BE49-F238E27FC236}">
                <a16:creationId xmlns:a16="http://schemas.microsoft.com/office/drawing/2014/main" id="{EDB2315A-A5B6-8048-8E86-1A33EC1CD1E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2" r="22502"/>
          <a:stretch/>
        </p:blipFill>
        <p:spPr/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18CC2C-1EFD-1702-7EE5-7B43B7010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5972" y="2043929"/>
            <a:ext cx="5729465" cy="130146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3600" dirty="0" err="1">
                <a:solidFill>
                  <a:srgbClr val="051C2C"/>
                </a:solidFill>
                <a:cs typeface="Poppins ExtraBold" panose="00000900000000000000" pitchFamily="2" charset="0"/>
              </a:rPr>
              <a:t>Baggrund</a:t>
            </a:r>
            <a:r>
              <a:rPr lang="en-US" sz="3600" dirty="0">
                <a:solidFill>
                  <a:srgbClr val="051C2C"/>
                </a:solidFill>
                <a:cs typeface="Poppins ExtraBold" panose="00000900000000000000" pitchFamily="2" charset="0"/>
              </a:rPr>
              <a:t> for </a:t>
            </a:r>
            <a:r>
              <a:rPr lang="en-US" sz="3600" dirty="0" err="1">
                <a:solidFill>
                  <a:srgbClr val="051C2C"/>
                </a:solidFill>
                <a:cs typeface="Poppins ExtraBold" panose="00000900000000000000" pitchFamily="2" charset="0"/>
              </a:rPr>
              <a:t>mødet</a:t>
            </a:r>
            <a:endParaRPr lang="en-US" sz="3600" dirty="0">
              <a:solidFill>
                <a:srgbClr val="051C2C"/>
              </a:solidFill>
              <a:cs typeface="Poppins ExtraBold" panose="00000900000000000000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8D818B-FC8C-971E-C966-C1EA3E0569A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3192" y="2943436"/>
            <a:ext cx="5895023" cy="3037989"/>
          </a:xfrm>
          <a:prstGeom prst="rect">
            <a:avLst/>
          </a:prstGeo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000" dirty="0"/>
              <a:t>Vi er forpligtet til at varsle nu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000" dirty="0"/>
              <a:t>Ingen ændringer i driften frem til 2035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000" dirty="0"/>
              <a:t>Vi arbejder på og forventer, at der ikke er historisk gæld, der belaster termonettets økonomi fra 2035.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000" dirty="0"/>
              <a:t>Vi vil sammen med jer finde den bedste løsning for jer efter 2035. 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98E61AE-53A7-4CB5-3447-CFF91320260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7615" y="686496"/>
            <a:ext cx="1709083" cy="86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6803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FEC12-EB6A-1074-A0C4-D4406E242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Diagonal Corners Rounded 17">
            <a:extLst>
              <a:ext uri="{FF2B5EF4-FFF2-40B4-BE49-F238E27FC236}">
                <a16:creationId xmlns:a16="http://schemas.microsoft.com/office/drawing/2014/main" id="{8F288B74-4DFF-A188-2FF8-DA3EF90096CD}"/>
              </a:ext>
            </a:extLst>
          </p:cNvPr>
          <p:cNvSpPr/>
          <p:nvPr/>
        </p:nvSpPr>
        <p:spPr>
          <a:xfrm flipH="1" flipV="1">
            <a:off x="8314168" y="2066862"/>
            <a:ext cx="3877832" cy="4791138"/>
          </a:xfrm>
          <a:prstGeom prst="rect">
            <a:avLst/>
          </a:prstGeom>
          <a:solidFill>
            <a:srgbClr val="00305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BC0F0B-D7C1-6D60-888F-6713456EB2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99678" y="2013326"/>
            <a:ext cx="6285760" cy="130146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3600" dirty="0" err="1">
                <a:solidFill>
                  <a:srgbClr val="051C2C"/>
                </a:solidFill>
                <a:cs typeface="Poppins ExtraBold" panose="00000900000000000000" pitchFamily="2" charset="0"/>
              </a:rPr>
              <a:t>Kundeforholdet</a:t>
            </a:r>
            <a:r>
              <a:rPr lang="en-US" sz="3600" dirty="0">
                <a:solidFill>
                  <a:srgbClr val="051C2C"/>
                </a:solidFill>
                <a:cs typeface="Poppins ExtraBold" panose="00000900000000000000" pitchFamily="2" charset="0"/>
              </a:rPr>
              <a:t> </a:t>
            </a:r>
            <a:r>
              <a:rPr lang="en-US" sz="3600" dirty="0" err="1">
                <a:solidFill>
                  <a:srgbClr val="051C2C"/>
                </a:solidFill>
                <a:cs typeface="Poppins ExtraBold" panose="00000900000000000000" pitchFamily="2" charset="0"/>
              </a:rPr>
              <a:t>i</a:t>
            </a:r>
            <a:r>
              <a:rPr lang="en-US" sz="3600" dirty="0">
                <a:solidFill>
                  <a:srgbClr val="051C2C"/>
                </a:solidFill>
                <a:cs typeface="Poppins ExtraBold" panose="00000900000000000000" pitchFamily="2" charset="0"/>
              </a:rPr>
              <a:t> </a:t>
            </a:r>
            <a:r>
              <a:rPr lang="en-US" sz="3600" dirty="0" err="1">
                <a:solidFill>
                  <a:srgbClr val="051C2C"/>
                </a:solidFill>
                <a:cs typeface="Poppins ExtraBold" panose="00000900000000000000" pitchFamily="2" charset="0"/>
              </a:rPr>
              <a:t>dag</a:t>
            </a:r>
            <a:endParaRPr lang="en-US" sz="3600" dirty="0">
              <a:solidFill>
                <a:srgbClr val="051C2C"/>
              </a:solidFill>
              <a:cs typeface="Poppins ExtraBold" panose="00000900000000000000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519A5D-394C-1717-0521-34D81D368D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99677" y="3314791"/>
            <a:ext cx="5481258" cy="2856713"/>
          </a:xfrm>
          <a:prstGeom prst="rect">
            <a:avLst/>
          </a:prstGeom>
        </p:spPr>
        <p:txBody>
          <a:bodyPr/>
          <a:lstStyle/>
          <a:p>
            <a:r>
              <a:rPr lang="da-DK" sz="2000" dirty="0"/>
              <a:t>Termonetkunder er kunder på samme vilkår som øvrige fjernvarmekunder i Høje Taastrup Fjernvarme – medlemskab og pris. </a:t>
            </a:r>
          </a:p>
          <a:p>
            <a:r>
              <a:rPr lang="da-DK" sz="2000" dirty="0"/>
              <a:t>Eneste forskel: Termonetkunder betaler  abonnement for varmeanlæg Vridsløsemagle (6.900 kr./år). 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7B204FE-762B-48FC-B42B-98861D4D9A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7615" y="686496"/>
            <a:ext cx="1709083" cy="865290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AD45F7B8-8465-30BF-42B2-4F8FC2D53B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6279" y="3179135"/>
            <a:ext cx="6411065" cy="256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1976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78C6F-6B27-6D00-358A-160D4CAAE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Diagonal Corners Rounded 17">
            <a:extLst>
              <a:ext uri="{FF2B5EF4-FFF2-40B4-BE49-F238E27FC236}">
                <a16:creationId xmlns:a16="http://schemas.microsoft.com/office/drawing/2014/main" id="{6CF4B4BD-5EFF-1B0E-5937-4E21BEA179F2}"/>
              </a:ext>
            </a:extLst>
          </p:cNvPr>
          <p:cNvSpPr/>
          <p:nvPr/>
        </p:nvSpPr>
        <p:spPr>
          <a:xfrm flipH="1" flipV="1">
            <a:off x="8314168" y="2066862"/>
            <a:ext cx="3877832" cy="4791138"/>
          </a:xfrm>
          <a:prstGeom prst="rect">
            <a:avLst/>
          </a:prstGeom>
          <a:solidFill>
            <a:srgbClr val="00305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AE9AE6B-E164-F52C-D6AE-4B644B5AA5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0197" y="1877670"/>
            <a:ext cx="5729465" cy="130146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3600" dirty="0">
                <a:solidFill>
                  <a:srgbClr val="051C2C"/>
                </a:solidFill>
                <a:cs typeface="Poppins ExtraBold" panose="00000900000000000000" pitchFamily="2" charset="0"/>
              </a:rPr>
              <a:t>Ny </a:t>
            </a:r>
            <a:r>
              <a:rPr lang="en-US" sz="3600" dirty="0" err="1">
                <a:solidFill>
                  <a:srgbClr val="051C2C"/>
                </a:solidFill>
                <a:cs typeface="Poppins ExtraBold" panose="00000900000000000000" pitchFamily="2" charset="0"/>
              </a:rPr>
              <a:t>lovgivning</a:t>
            </a:r>
            <a:endParaRPr lang="en-US" sz="3600" dirty="0">
              <a:solidFill>
                <a:srgbClr val="051C2C"/>
              </a:solidFill>
              <a:cs typeface="Poppins ExtraBold" panose="00000900000000000000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258F61-C2F3-8A16-9172-9EF77C33926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0197" y="2724744"/>
            <a:ext cx="5612858" cy="2225585"/>
          </a:xfrm>
          <a:prstGeom prst="rect">
            <a:avLst/>
          </a:prstGeom>
        </p:spPr>
        <p:txBody>
          <a:bodyPr/>
          <a:lstStyle/>
          <a:p>
            <a:r>
              <a:rPr lang="da-DK" sz="2000" dirty="0"/>
              <a:t>Ny lovgivning betyder, at termonettet fra 2035 skal håndteres særskilt økonomisk.</a:t>
            </a:r>
          </a:p>
          <a:p>
            <a:r>
              <a:rPr lang="da-DK" sz="2000" dirty="0"/>
              <a:t>Det betyder, at alle fremtidige udgifter til: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000" dirty="0"/>
              <a:t>drift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000" dirty="0"/>
              <a:t>vedligehold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000" dirty="0"/>
              <a:t>administration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000" dirty="0"/>
              <a:t>nye investeringer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000" dirty="0"/>
              <a:t>reinvesteringer i anlægget </a:t>
            </a:r>
          </a:p>
          <a:p>
            <a:r>
              <a:rPr lang="da-DK" sz="2000" dirty="0"/>
              <a:t>skal bæres af jer kunder.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EB7F2B4-E8F9-64BB-4845-4979A1923AA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7615" y="686496"/>
            <a:ext cx="1709083" cy="865290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C77DC8D0-BA1B-7F03-F435-6145A027BE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179135"/>
            <a:ext cx="6411065" cy="256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4273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D3067-4369-4B0C-B614-F548B2102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Diagonal Corners Rounded 17">
            <a:extLst>
              <a:ext uri="{FF2B5EF4-FFF2-40B4-BE49-F238E27FC236}">
                <a16:creationId xmlns:a16="http://schemas.microsoft.com/office/drawing/2014/main" id="{5DDEB4E6-5EF3-F03C-9445-C53BFC2C1DD6}"/>
              </a:ext>
            </a:extLst>
          </p:cNvPr>
          <p:cNvSpPr/>
          <p:nvPr/>
        </p:nvSpPr>
        <p:spPr>
          <a:xfrm flipH="1" flipV="1">
            <a:off x="8314168" y="2066862"/>
            <a:ext cx="3877832" cy="4791138"/>
          </a:xfrm>
          <a:prstGeom prst="rect">
            <a:avLst/>
          </a:prstGeom>
          <a:solidFill>
            <a:srgbClr val="00305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7565D65-D247-A918-C8E8-A996796D77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5972" y="2043929"/>
            <a:ext cx="6175449" cy="1301465"/>
          </a:xfrm>
          <a:prstGeom prst="rect">
            <a:avLst/>
          </a:prstGeom>
        </p:spPr>
        <p:txBody>
          <a:bodyPr/>
          <a:lstStyle/>
          <a:p>
            <a:r>
              <a:rPr lang="da-DK" sz="3600" dirty="0">
                <a:ea typeface="Calibri" panose="020F0502020204030204" pitchFamily="34" charset="0"/>
                <a:cs typeface="Times New Roman" panose="02020603050405020304" pitchFamily="18" charset="0"/>
              </a:rPr>
              <a:t>Ny lovgivning </a:t>
            </a:r>
            <a:endParaRPr lang="en-US" sz="3600" dirty="0">
              <a:solidFill>
                <a:srgbClr val="051C2C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43BB02-6540-52E7-7F07-53CCC87732A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5972" y="2943436"/>
            <a:ext cx="6469844" cy="3037989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da-DK" sz="2000" dirty="0"/>
              <a:t>Risikoen for Høje Taastrup Fjernvarme ændrer sig efter 2035:</a:t>
            </a:r>
          </a:p>
          <a:p>
            <a:pPr>
              <a:lnSpc>
                <a:spcPct val="100000"/>
              </a:lnSpc>
            </a:pPr>
            <a:r>
              <a:rPr lang="da-DK" sz="2000" dirty="0"/>
              <a:t>Et underskud i termonettet, der ikke dækkes af kunderne, skal vi dække af frie midler – ikke af midler fra den almindelige fjernvarmeøkonomi. </a:t>
            </a:r>
          </a:p>
          <a:p>
            <a:pPr>
              <a:lnSpc>
                <a:spcPct val="100000"/>
              </a:lnSpc>
            </a:pPr>
            <a:endParaRPr lang="da-DK" sz="2000" dirty="0"/>
          </a:p>
          <a:p>
            <a:pPr>
              <a:lnSpc>
                <a:spcPct val="100000"/>
              </a:lnSpc>
            </a:pPr>
            <a:endParaRPr lang="da-DK" sz="1400" dirty="0"/>
          </a:p>
          <a:p>
            <a:pPr>
              <a:lnSpc>
                <a:spcPct val="100000"/>
              </a:lnSpc>
            </a:pPr>
            <a:endParaRPr lang="da-DK" sz="1400" dirty="0"/>
          </a:p>
          <a:p>
            <a:pPr>
              <a:lnSpc>
                <a:spcPct val="100000"/>
              </a:lnSpc>
            </a:pPr>
            <a:endParaRPr lang="da-DK" sz="140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3200171-70F1-B7AA-B4F1-DACDEAAA427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7615" y="686496"/>
            <a:ext cx="1709083" cy="865290"/>
          </a:xfrm>
          <a:prstGeom prst="rect">
            <a:avLst/>
          </a:prstGeom>
        </p:spPr>
      </p:pic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CC727FCA-75BD-7E84-DDD9-31E97A3F06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2150319"/>
              </p:ext>
            </p:extLst>
          </p:nvPr>
        </p:nvGraphicFramePr>
        <p:xfrm>
          <a:off x="6921682" y="1055969"/>
          <a:ext cx="4746061" cy="47460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5982604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3734F-7579-D447-C9EF-C8508683D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Diagonal Corners Rounded 17">
            <a:extLst>
              <a:ext uri="{FF2B5EF4-FFF2-40B4-BE49-F238E27FC236}">
                <a16:creationId xmlns:a16="http://schemas.microsoft.com/office/drawing/2014/main" id="{846C2CAA-1071-08AD-D17F-A84CBFD89037}"/>
              </a:ext>
            </a:extLst>
          </p:cNvPr>
          <p:cNvSpPr/>
          <p:nvPr/>
        </p:nvSpPr>
        <p:spPr>
          <a:xfrm flipH="1" flipV="1">
            <a:off x="8314168" y="2066862"/>
            <a:ext cx="3877832" cy="4791138"/>
          </a:xfrm>
          <a:prstGeom prst="rect">
            <a:avLst/>
          </a:prstGeom>
          <a:solidFill>
            <a:srgbClr val="00305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2" name="Pladsholder til billede 11">
            <a:extLst>
              <a:ext uri="{FF2B5EF4-FFF2-40B4-BE49-F238E27FC236}">
                <a16:creationId xmlns:a16="http://schemas.microsoft.com/office/drawing/2014/main" id="{D56902F4-6EE9-730E-E678-D8AB765B348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6" r="26806"/>
          <a:stretch/>
        </p:blipFill>
        <p:spPr/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09119D-D560-63CF-7924-C36A3E5248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5972" y="2043929"/>
            <a:ext cx="5103394" cy="130146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3600" dirty="0" err="1">
                <a:solidFill>
                  <a:srgbClr val="051C2C"/>
                </a:solidFill>
                <a:cs typeface="Poppins ExtraBold" panose="00000900000000000000" pitchFamily="2" charset="0"/>
              </a:rPr>
              <a:t>Hvad</a:t>
            </a:r>
            <a:r>
              <a:rPr lang="en-US" sz="3600" dirty="0">
                <a:solidFill>
                  <a:srgbClr val="051C2C"/>
                </a:solidFill>
                <a:cs typeface="Poppins ExtraBold" panose="00000900000000000000" pitchFamily="2" charset="0"/>
              </a:rPr>
              <a:t> </a:t>
            </a:r>
            <a:r>
              <a:rPr lang="en-US" sz="3600" dirty="0" err="1">
                <a:solidFill>
                  <a:srgbClr val="051C2C"/>
                </a:solidFill>
                <a:cs typeface="Poppins ExtraBold" panose="00000900000000000000" pitchFamily="2" charset="0"/>
              </a:rPr>
              <a:t>betyder</a:t>
            </a:r>
            <a:r>
              <a:rPr lang="en-US" sz="3600" dirty="0">
                <a:solidFill>
                  <a:srgbClr val="051C2C"/>
                </a:solidFill>
                <a:cs typeface="Poppins ExtraBold" panose="00000900000000000000" pitchFamily="2" charset="0"/>
              </a:rPr>
              <a:t> det for </a:t>
            </a:r>
            <a:r>
              <a:rPr lang="en-US" sz="3600" dirty="0" err="1">
                <a:solidFill>
                  <a:srgbClr val="051C2C"/>
                </a:solidFill>
                <a:cs typeface="Poppins ExtraBold" panose="00000900000000000000" pitchFamily="2" charset="0"/>
              </a:rPr>
              <a:t>jer</a:t>
            </a:r>
            <a:r>
              <a:rPr lang="en-US" sz="3600" dirty="0">
                <a:solidFill>
                  <a:srgbClr val="051C2C"/>
                </a:solidFill>
                <a:cs typeface="Poppins ExtraBold" panose="00000900000000000000" pitchFamily="2" charset="0"/>
              </a:rPr>
              <a:t> nu?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BACA37-34FB-740A-CABB-4387F194E3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5971" y="3269120"/>
            <a:ext cx="5739381" cy="3037989"/>
          </a:xfrm>
          <a:prstGeom prst="rect">
            <a:avLst/>
          </a:prstGeom>
        </p:spPr>
        <p:txBody>
          <a:bodyPr/>
          <a:lstStyle/>
          <a:p>
            <a:r>
              <a:rPr lang="da-DK" sz="1800" dirty="0"/>
              <a:t>Termonettet fortsætter som hidtil frem mod 2035. </a:t>
            </a:r>
          </a:p>
          <a:p>
            <a:r>
              <a:rPr lang="da-DK" sz="1800" dirty="0"/>
              <a:t>Den nuværende afregningsmodel er uændret til 31. december 2034: </a:t>
            </a:r>
          </a:p>
          <a:p>
            <a:r>
              <a:rPr lang="da-DK" sz="1800" dirty="0"/>
              <a:t>Varmeprisen fortsætter med abonnement pr. måler pr. år, effektafgift pr. m² pr. år, variabel afgift pr. MWh samt abonnement for varmeanlæg Vridsløsemagle. 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940017B-2D0A-CF95-1874-E848D097A3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7615" y="686496"/>
            <a:ext cx="1709083" cy="86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4142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3F206-4C73-0F37-C64F-1955B9BCD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Diagonal Corners Rounded 17">
            <a:extLst>
              <a:ext uri="{FF2B5EF4-FFF2-40B4-BE49-F238E27FC236}">
                <a16:creationId xmlns:a16="http://schemas.microsoft.com/office/drawing/2014/main" id="{37BF3D8B-2CE4-4DCF-1D17-141B63CC6BC9}"/>
              </a:ext>
            </a:extLst>
          </p:cNvPr>
          <p:cNvSpPr/>
          <p:nvPr/>
        </p:nvSpPr>
        <p:spPr>
          <a:xfrm flipH="1" flipV="1">
            <a:off x="8314168" y="2066862"/>
            <a:ext cx="3877832" cy="4791138"/>
          </a:xfrm>
          <a:prstGeom prst="rect">
            <a:avLst/>
          </a:prstGeom>
          <a:solidFill>
            <a:srgbClr val="00305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2" name="Pladsholder til billede 11">
            <a:extLst>
              <a:ext uri="{FF2B5EF4-FFF2-40B4-BE49-F238E27FC236}">
                <a16:creationId xmlns:a16="http://schemas.microsoft.com/office/drawing/2014/main" id="{DEDED734-D8C7-A63D-4F60-23E26583634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3" b="9583"/>
          <a:stretch/>
        </p:blipFill>
        <p:spPr/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FD85AA-E0F4-D0FC-17AD-5CF100547C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5972" y="2043929"/>
            <a:ext cx="6175449" cy="1301465"/>
          </a:xfrm>
          <a:prstGeom prst="rect">
            <a:avLst/>
          </a:prstGeom>
        </p:spPr>
        <p:txBody>
          <a:bodyPr/>
          <a:lstStyle/>
          <a:p>
            <a:r>
              <a:rPr lang="da-DK" sz="3600" dirty="0">
                <a:ea typeface="Calibri" panose="020F0502020204030204" pitchFamily="34" charset="0"/>
                <a:cs typeface="Times New Roman" panose="02020603050405020304" pitchFamily="18" charset="0"/>
              </a:rPr>
              <a:t>Fremtiden – drift:</a:t>
            </a:r>
            <a:endParaRPr lang="en-US" sz="3600" dirty="0">
              <a:solidFill>
                <a:srgbClr val="051C2C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2560CB-F76D-1D6C-A572-1C50EDF7633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5971" y="2619579"/>
            <a:ext cx="6099305" cy="3037989"/>
          </a:xfrm>
          <a:prstGeom prst="rect">
            <a:avLst/>
          </a:prstGeom>
        </p:spPr>
        <p:txBody>
          <a:bodyPr/>
          <a:lstStyle/>
          <a:p>
            <a:endParaRPr lang="da-DK" sz="1800" dirty="0"/>
          </a:p>
          <a:p>
            <a:r>
              <a:rPr lang="da-DK" sz="2000" dirty="0"/>
              <a:t>Hvad er mulighederne: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000" dirty="0"/>
              <a:t>Fortsætte termonet – i jeres eget </a:t>
            </a:r>
            <a:r>
              <a:rPr lang="da-DK" sz="2000" dirty="0" err="1"/>
              <a:t>laug</a:t>
            </a:r>
            <a:r>
              <a:rPr lang="da-DK" sz="2000" dirty="0"/>
              <a:t> </a:t>
            </a:r>
          </a:p>
          <a:p>
            <a:pPr marL="57150" indent="-285750">
              <a:buFont typeface="Arial" panose="020B0604020202020204" pitchFamily="34" charset="0"/>
              <a:buChar char="•"/>
            </a:pPr>
            <a:r>
              <a:rPr lang="da-DK" sz="2000" dirty="0"/>
              <a:t>Individuelle varmepumper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000" dirty="0"/>
              <a:t>Traditionel fjernvarme ?</a:t>
            </a:r>
          </a:p>
          <a:p>
            <a:endParaRPr lang="da-DK" sz="1800" dirty="0"/>
          </a:p>
          <a:p>
            <a:r>
              <a:rPr lang="da-DK" sz="1800" dirty="0"/>
              <a:t>  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2D80D3F-DE00-2A20-F3F6-EF246A1B71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7615" y="686496"/>
            <a:ext cx="1709083" cy="86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28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95DC8-68D6-3206-D7E4-C9912873D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Diagonal Corners Rounded 17">
            <a:extLst>
              <a:ext uri="{FF2B5EF4-FFF2-40B4-BE49-F238E27FC236}">
                <a16:creationId xmlns:a16="http://schemas.microsoft.com/office/drawing/2014/main" id="{20FAE5D0-3C35-0C9F-2B53-926B94C2E0D5}"/>
              </a:ext>
            </a:extLst>
          </p:cNvPr>
          <p:cNvSpPr/>
          <p:nvPr/>
        </p:nvSpPr>
        <p:spPr>
          <a:xfrm flipH="1" flipV="1">
            <a:off x="8314168" y="2066862"/>
            <a:ext cx="3877832" cy="4791138"/>
          </a:xfrm>
          <a:prstGeom prst="rect">
            <a:avLst/>
          </a:prstGeom>
          <a:solidFill>
            <a:srgbClr val="00305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2" name="Pladsholder til billede 11">
            <a:extLst>
              <a:ext uri="{FF2B5EF4-FFF2-40B4-BE49-F238E27FC236}">
                <a16:creationId xmlns:a16="http://schemas.microsoft.com/office/drawing/2014/main" id="{77E03A19-9160-77A1-E7D6-46E845F1CCC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3" b="9583"/>
          <a:stretch/>
        </p:blipFill>
        <p:spPr/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1717E44-E9BC-C898-D3E7-C50E4B6F4E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5972" y="2043929"/>
            <a:ext cx="6175449" cy="1301465"/>
          </a:xfrm>
          <a:prstGeom prst="rect">
            <a:avLst/>
          </a:prstGeom>
        </p:spPr>
        <p:txBody>
          <a:bodyPr/>
          <a:lstStyle/>
          <a:p>
            <a:r>
              <a:rPr lang="da-DK" sz="3600" dirty="0">
                <a:ea typeface="Calibri" panose="020F0502020204030204" pitchFamily="34" charset="0"/>
                <a:cs typeface="Times New Roman" panose="02020603050405020304" pitchFamily="18" charset="0"/>
              </a:rPr>
              <a:t>Fremtiden – drift:</a:t>
            </a:r>
            <a:endParaRPr lang="en-US" sz="3600" dirty="0">
              <a:solidFill>
                <a:srgbClr val="051C2C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484A3C-62E2-4278-3121-758188AA125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5972" y="2943436"/>
            <a:ext cx="5807475" cy="3037989"/>
          </a:xfrm>
          <a:prstGeom prst="rect">
            <a:avLst/>
          </a:prstGeom>
        </p:spPr>
        <p:txBody>
          <a:bodyPr/>
          <a:lstStyle/>
          <a:p>
            <a:r>
              <a:rPr lang="da-DK" sz="2000" dirty="0"/>
              <a:t>Der er endnu ikke truffet beslutning om løsningen efter 2035.</a:t>
            </a:r>
          </a:p>
          <a:p>
            <a:r>
              <a:rPr lang="da-DK" sz="2000" dirty="0"/>
              <a:t>Vi skal blandt andet undersøge: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000" dirty="0"/>
              <a:t>fortsat drift af termonettet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000" dirty="0"/>
              <a:t>ændret organisering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000" dirty="0"/>
              <a:t>mulig overdragelse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000" dirty="0"/>
              <a:t>alternative varmeløsninger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000" dirty="0"/>
              <a:t>økonomiske konsekvenser for jer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C53C6EC8-DDF2-DE8D-496A-83EBB5AC98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7615" y="686496"/>
            <a:ext cx="1709083" cy="86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3262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HTF">
      <a:dk1>
        <a:srgbClr val="003057"/>
      </a:dk1>
      <a:lt1>
        <a:sysClr val="window" lastClr="FFFFFF"/>
      </a:lt1>
      <a:dk2>
        <a:srgbClr val="00A0DF"/>
      </a:dk2>
      <a:lt2>
        <a:srgbClr val="B8D8EB"/>
      </a:lt2>
      <a:accent1>
        <a:srgbClr val="003057"/>
      </a:accent1>
      <a:accent2>
        <a:srgbClr val="00A0DF"/>
      </a:accent2>
      <a:accent3>
        <a:srgbClr val="6BC4E8"/>
      </a:accent3>
      <a:accent4>
        <a:srgbClr val="B8D8EB"/>
      </a:accent4>
      <a:accent5>
        <a:srgbClr val="E08433"/>
      </a:accent5>
      <a:accent6>
        <a:srgbClr val="FFCD00"/>
      </a:accent6>
      <a:hlink>
        <a:srgbClr val="F5A800"/>
      </a:hlink>
      <a:folHlink>
        <a:srgbClr val="E08433"/>
      </a:folHlink>
    </a:clrScheme>
    <a:fontScheme name="HTF">
      <a:majorFont>
        <a:latin typeface="Poppins Extra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4454</TotalTime>
  <Words>776</Words>
  <Application>Microsoft Office PowerPoint</Application>
  <PresentationFormat>Widescreen</PresentationFormat>
  <Paragraphs>140</Paragraphs>
  <Slides>17</Slides>
  <Notes>17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9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17</vt:i4>
      </vt:variant>
    </vt:vector>
  </HeadingPairs>
  <TitlesOfParts>
    <vt:vector size="27" baseType="lpstr">
      <vt:lpstr>Aptos</vt:lpstr>
      <vt:lpstr>Arial</vt:lpstr>
      <vt:lpstr>Calibri</vt:lpstr>
      <vt:lpstr>Open Sans</vt:lpstr>
      <vt:lpstr>Poppins</vt:lpstr>
      <vt:lpstr>Poppins ExtraBold</vt:lpstr>
      <vt:lpstr>Poppins Light</vt:lpstr>
      <vt:lpstr>Poppins Medium</vt:lpstr>
      <vt:lpstr>Poppins SemiBold</vt:lpstr>
      <vt:lpstr>Office Theme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Ramanda Galang Bryantama</dc:creator>
  <cp:lastModifiedBy>Morten Egedal</cp:lastModifiedBy>
  <cp:revision>270</cp:revision>
  <cp:lastPrinted>2026-06-18T13:57:50Z</cp:lastPrinted>
  <dcterms:created xsi:type="dcterms:W3CDTF">2019-08-12T03:52:24Z</dcterms:created>
  <dcterms:modified xsi:type="dcterms:W3CDTF">2026-06-19T08:33:51Z</dcterms:modified>
</cp:coreProperties>
</file>